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73E88-A036-40F0-AA1D-53EED318614A}" v="6" dt="2023-02-08T18:17:47.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Hayman" userId="0c2e9796-0484-49ab-864d-b68f4eeb3713" providerId="ADAL" clId="{DD173E88-A036-40F0-AA1D-53EED318614A}"/>
    <pc:docChg chg="custSel modSld">
      <pc:chgData name="Deborah Hayman" userId="0c2e9796-0484-49ab-864d-b68f4eeb3713" providerId="ADAL" clId="{DD173E88-A036-40F0-AA1D-53EED318614A}" dt="2023-07-27T13:54:16.349" v="686" actId="1076"/>
      <pc:docMkLst>
        <pc:docMk/>
      </pc:docMkLst>
      <pc:sldChg chg="addSp delSp modSp mod">
        <pc:chgData name="Deborah Hayman" userId="0c2e9796-0484-49ab-864d-b68f4eeb3713" providerId="ADAL" clId="{DD173E88-A036-40F0-AA1D-53EED318614A}" dt="2023-07-27T13:54:16.349" v="686" actId="1076"/>
        <pc:sldMkLst>
          <pc:docMk/>
          <pc:sldMk cId="123089539" sldId="257"/>
        </pc:sldMkLst>
        <pc:spChg chg="mod">
          <ac:chgData name="Deborah Hayman" userId="0c2e9796-0484-49ab-864d-b68f4eeb3713" providerId="ADAL" clId="{DD173E88-A036-40F0-AA1D-53EED318614A}" dt="2023-02-08T18:02:35.099" v="459" actId="2711"/>
          <ac:spMkLst>
            <pc:docMk/>
            <pc:sldMk cId="123089539" sldId="257"/>
            <ac:spMk id="2" creationId="{00000000-0000-0000-0000-000000000000}"/>
          </ac:spMkLst>
        </pc:spChg>
        <pc:spChg chg="mod">
          <ac:chgData name="Deborah Hayman" userId="0c2e9796-0484-49ab-864d-b68f4eeb3713" providerId="ADAL" clId="{DD173E88-A036-40F0-AA1D-53EED318614A}" dt="2023-02-08T18:02:35.099" v="459" actId="2711"/>
          <ac:spMkLst>
            <pc:docMk/>
            <pc:sldMk cId="123089539" sldId="257"/>
            <ac:spMk id="6" creationId="{00000000-0000-0000-0000-000000000000}"/>
          </ac:spMkLst>
        </pc:spChg>
        <pc:spChg chg="mod">
          <ac:chgData name="Deborah Hayman" userId="0c2e9796-0484-49ab-864d-b68f4eeb3713" providerId="ADAL" clId="{DD173E88-A036-40F0-AA1D-53EED318614A}" dt="2023-02-08T18:02:35.099" v="459" actId="2711"/>
          <ac:spMkLst>
            <pc:docMk/>
            <pc:sldMk cId="123089539" sldId="257"/>
            <ac:spMk id="10" creationId="{00000000-0000-0000-0000-000000000000}"/>
          </ac:spMkLst>
        </pc:spChg>
        <pc:spChg chg="mod">
          <ac:chgData name="Deborah Hayman" userId="0c2e9796-0484-49ab-864d-b68f4eeb3713" providerId="ADAL" clId="{DD173E88-A036-40F0-AA1D-53EED318614A}" dt="2023-02-08T18:02:35.099" v="459" actId="2711"/>
          <ac:spMkLst>
            <pc:docMk/>
            <pc:sldMk cId="123089539" sldId="257"/>
            <ac:spMk id="11" creationId="{00000000-0000-0000-0000-000000000000}"/>
          </ac:spMkLst>
        </pc:spChg>
        <pc:spChg chg="del">
          <ac:chgData name="Deborah Hayman" userId="0c2e9796-0484-49ab-864d-b68f4eeb3713" providerId="ADAL" clId="{DD173E88-A036-40F0-AA1D-53EED318614A}" dt="2023-02-08T17:50:02.620" v="18" actId="478"/>
          <ac:spMkLst>
            <pc:docMk/>
            <pc:sldMk cId="123089539" sldId="257"/>
            <ac:spMk id="20" creationId="{8CAB8BD9-D5C0-9404-AB68-149D93BB15BC}"/>
          </ac:spMkLst>
        </pc:spChg>
        <pc:graphicFrameChg chg="mod modGraphic">
          <ac:chgData name="Deborah Hayman" userId="0c2e9796-0484-49ab-864d-b68f4eeb3713" providerId="ADAL" clId="{DD173E88-A036-40F0-AA1D-53EED318614A}" dt="2023-07-27T13:54:16.349" v="686" actId="1076"/>
          <ac:graphicFrameMkLst>
            <pc:docMk/>
            <pc:sldMk cId="123089539" sldId="257"/>
            <ac:graphicFrameMk id="3" creationId="{00000000-0000-0000-0000-000000000000}"/>
          </ac:graphicFrameMkLst>
        </pc:graphicFrameChg>
        <pc:graphicFrameChg chg="mod modGraphic">
          <ac:chgData name="Deborah Hayman" userId="0c2e9796-0484-49ab-864d-b68f4eeb3713" providerId="ADAL" clId="{DD173E88-A036-40F0-AA1D-53EED318614A}" dt="2023-02-08T18:17:14.332" v="671" actId="1076"/>
          <ac:graphicFrameMkLst>
            <pc:docMk/>
            <pc:sldMk cId="123089539" sldId="257"/>
            <ac:graphicFrameMk id="4" creationId="{00000000-0000-0000-0000-000000000000}"/>
          </ac:graphicFrameMkLst>
        </pc:graphicFrameChg>
        <pc:graphicFrameChg chg="mod modGraphic">
          <ac:chgData name="Deborah Hayman" userId="0c2e9796-0484-49ab-864d-b68f4eeb3713" providerId="ADAL" clId="{DD173E88-A036-40F0-AA1D-53EED318614A}" dt="2023-02-08T18:05:17.281" v="552" actId="14100"/>
          <ac:graphicFrameMkLst>
            <pc:docMk/>
            <pc:sldMk cId="123089539" sldId="257"/>
            <ac:graphicFrameMk id="8" creationId="{87A16600-9CE5-7D4D-9238-FE903140D703}"/>
          </ac:graphicFrameMkLst>
        </pc:graphicFrameChg>
        <pc:picChg chg="mod">
          <ac:chgData name="Deborah Hayman" userId="0c2e9796-0484-49ab-864d-b68f4eeb3713" providerId="ADAL" clId="{DD173E88-A036-40F0-AA1D-53EED318614A}" dt="2023-02-08T18:02:35.099" v="459" actId="2711"/>
          <ac:picMkLst>
            <pc:docMk/>
            <pc:sldMk cId="123089539" sldId="257"/>
            <ac:picMk id="9" creationId="{54AE32BF-65C3-4D61-A9E8-C4AB7FC4C8E9}"/>
          </ac:picMkLst>
        </pc:picChg>
        <pc:picChg chg="mod">
          <ac:chgData name="Deborah Hayman" userId="0c2e9796-0484-49ab-864d-b68f4eeb3713" providerId="ADAL" clId="{DD173E88-A036-40F0-AA1D-53EED318614A}" dt="2023-02-08T18:02:35.099" v="459" actId="2711"/>
          <ac:picMkLst>
            <pc:docMk/>
            <pc:sldMk cId="123089539" sldId="257"/>
            <ac:picMk id="13" creationId="{9EFF1045-E7F0-44F6-B109-8B04DD481C70}"/>
          </ac:picMkLst>
        </pc:picChg>
        <pc:picChg chg="mod">
          <ac:chgData name="Deborah Hayman" userId="0c2e9796-0484-49ab-864d-b68f4eeb3713" providerId="ADAL" clId="{DD173E88-A036-40F0-AA1D-53EED318614A}" dt="2023-02-08T18:02:35.099" v="459" actId="2711"/>
          <ac:picMkLst>
            <pc:docMk/>
            <pc:sldMk cId="123089539" sldId="257"/>
            <ac:picMk id="14" creationId="{ABF08D2A-AAA7-C30A-E819-6772CC3D39BB}"/>
          </ac:picMkLst>
        </pc:picChg>
        <pc:picChg chg="mod">
          <ac:chgData name="Deborah Hayman" userId="0c2e9796-0484-49ab-864d-b68f4eeb3713" providerId="ADAL" clId="{DD173E88-A036-40F0-AA1D-53EED318614A}" dt="2023-02-08T18:18:13.641" v="680" actId="1076"/>
          <ac:picMkLst>
            <pc:docMk/>
            <pc:sldMk cId="123089539" sldId="257"/>
            <ac:picMk id="19" creationId="{E1485140-8F43-527F-47ED-DA41B60ED9B3}"/>
          </ac:picMkLst>
        </pc:picChg>
        <pc:picChg chg="add mod">
          <ac:chgData name="Deborah Hayman" userId="0c2e9796-0484-49ab-864d-b68f4eeb3713" providerId="ADAL" clId="{DD173E88-A036-40F0-AA1D-53EED318614A}" dt="2023-02-08T18:18:54.023" v="682" actId="1076"/>
          <ac:picMkLst>
            <pc:docMk/>
            <pc:sldMk cId="123089539" sldId="257"/>
            <ac:picMk id="22" creationId="{1E44475E-66DF-9D3F-E0F0-72281F233D87}"/>
          </ac:picMkLst>
        </pc:picChg>
        <pc:cxnChg chg="mod">
          <ac:chgData name="Deborah Hayman" userId="0c2e9796-0484-49ab-864d-b68f4eeb3713" providerId="ADAL" clId="{DD173E88-A036-40F0-AA1D-53EED318614A}" dt="2023-02-08T18:02:35.099" v="459" actId="2711"/>
          <ac:cxnSpMkLst>
            <pc:docMk/>
            <pc:sldMk cId="123089539" sldId="257"/>
            <ac:cxnSpMk id="5"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44316-B27A-4926-93FD-C7BD3AA7B9C8}" type="datetimeFigureOut">
              <a:rPr lang="en-GB" smtClean="0"/>
              <a:t>27/07/2023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5541E-5662-4633-87BB-F7601AB6C58B}" type="slidenum">
              <a:rPr lang="en-GB" smtClean="0"/>
              <a:t>‹#›</a:t>
            </a:fld>
            <a:endParaRPr lang="en-GB"/>
          </a:p>
        </p:txBody>
      </p:sp>
    </p:spTree>
    <p:extLst>
      <p:ext uri="{BB962C8B-B14F-4D97-AF65-F5344CB8AC3E}">
        <p14:creationId xmlns:p14="http://schemas.microsoft.com/office/powerpoint/2010/main" val="323984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9C5789CE-836E-B042-843F-5605E41F50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28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numCol="1"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236084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186163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84118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103508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numCol="1"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152528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152961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numCol="1"/>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97684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267309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286372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numCol="1"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45511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numCol="1"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9" y="2057400"/>
            <a:ext cx="393223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4027089A-8636-F64C-9D23-B4C3EC8D4BA5}" type="datetimeFigureOut">
              <a:rPr lang="en-US" smtClean="0"/>
              <a:t>7/27/2023</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953B47E-519D-9549-9FB6-B83933F17F08}" type="slidenum">
              <a:rPr lang="en-US" smtClean="0"/>
              <a:t>‹#›</a:t>
            </a:fld>
            <a:endParaRPr lang="en-US"/>
          </a:p>
        </p:txBody>
      </p:sp>
    </p:spTree>
    <p:extLst>
      <p:ext uri="{BB962C8B-B14F-4D97-AF65-F5344CB8AC3E}">
        <p14:creationId xmlns:p14="http://schemas.microsoft.com/office/powerpoint/2010/main" val="269108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4027089A-8636-F64C-9D23-B4C3EC8D4BA5}" type="datetimeFigureOut">
              <a:rPr lang="en-US" smtClean="0"/>
              <a:t>7/27/2023</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3953B47E-519D-9549-9FB6-B83933F17F08}" type="slidenum">
              <a:rPr lang="en-US" smtClean="0"/>
              <a:t>‹#›</a:t>
            </a:fld>
            <a:endParaRPr lang="en-US"/>
          </a:p>
        </p:txBody>
      </p:sp>
    </p:spTree>
    <p:extLst>
      <p:ext uri="{BB962C8B-B14F-4D97-AF65-F5344CB8AC3E}">
        <p14:creationId xmlns:p14="http://schemas.microsoft.com/office/powerpoint/2010/main" val="189589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tuckdbephemera.org/items/458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archive.org/details/fairy_tales_perrault_1105_librivox"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650" y="118599"/>
            <a:ext cx="7429500" cy="273090"/>
          </a:xfrm>
        </p:spPr>
        <p:txBody>
          <a:bodyPr numCol="1">
            <a:normAutofit fontScale="90000"/>
          </a:bodyPr>
          <a:lstStyle/>
          <a:p>
            <a:r>
              <a:rPr lang="en-US" sz="1800" b="1" i="1" dirty="0">
                <a:latin typeface="Comic Sans MS" panose="030F0702030302020204" pitchFamily="66" charset="0"/>
              </a:rPr>
              <a:t>Year Group Reception   Term Spring Topic: Once upon a time</a:t>
            </a:r>
            <a:r>
              <a:rPr lang="en-US" sz="1800" b="1" dirty="0">
                <a:latin typeface="Comic Sans MS" panose="030F0702030302020204" pitchFamily="66"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429571312"/>
              </p:ext>
            </p:extLst>
          </p:nvPr>
        </p:nvGraphicFramePr>
        <p:xfrm>
          <a:off x="532381" y="457676"/>
          <a:ext cx="3632541" cy="6384316"/>
        </p:xfrm>
        <a:graphic>
          <a:graphicData uri="http://schemas.openxmlformats.org/drawingml/2006/table">
            <a:tbl>
              <a:tblPr firstRow="1" bandRow="1">
                <a:tableStyleId>{21E4AEA4-8DFA-4A89-87EB-49C32662AFE0}</a:tableStyleId>
              </a:tblPr>
              <a:tblGrid>
                <a:gridCol w="420007">
                  <a:extLst>
                    <a:ext uri="{9D8B030D-6E8A-4147-A177-3AD203B41FA5}">
                      <a16:colId xmlns:a16="http://schemas.microsoft.com/office/drawing/2014/main" val="20002"/>
                    </a:ext>
                  </a:extLst>
                </a:gridCol>
                <a:gridCol w="1149620">
                  <a:extLst>
                    <a:ext uri="{9D8B030D-6E8A-4147-A177-3AD203B41FA5}">
                      <a16:colId xmlns:a16="http://schemas.microsoft.com/office/drawing/2014/main" val="20000"/>
                    </a:ext>
                  </a:extLst>
                </a:gridCol>
                <a:gridCol w="2062914">
                  <a:extLst>
                    <a:ext uri="{9D8B030D-6E8A-4147-A177-3AD203B41FA5}">
                      <a16:colId xmlns:a16="http://schemas.microsoft.com/office/drawing/2014/main" val="20001"/>
                    </a:ext>
                  </a:extLst>
                </a:gridCol>
              </a:tblGrid>
              <a:tr h="282539">
                <a:tc gridSpan="3">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500" dirty="0"/>
                        <a:t>Key Vocabulary</a:t>
                      </a:r>
                    </a:p>
                  </a:txBody>
                  <a:tcPr marL="74295" marR="74295" marT="37148" marB="37148"/>
                </a:tc>
                <a:tc hMerge="1">
                  <a:txBody>
                    <a:bodyPr/>
                    <a:lstStyle/>
                    <a:p>
                      <a:endParaRPr lang="en-US" sz="1500" dirty="0"/>
                    </a:p>
                  </a:txBody>
                  <a:tcPr marL="74295" marR="74295" marT="37148" marB="37148"/>
                </a:tc>
                <a:tc hMerge="1">
                  <a:txBody>
                    <a:bodyPr/>
                    <a:lstStyle/>
                    <a:p>
                      <a:endParaRPr lang="en-US" sz="1500" dirty="0"/>
                    </a:p>
                  </a:txBody>
                  <a:tcPr marL="74295" marR="74295" marT="37148" marB="37148"/>
                </a:tc>
                <a:extLst>
                  <a:ext uri="{0D108BD9-81ED-4DB2-BD59-A6C34878D82A}">
                    <a16:rowId xmlns:a16="http://schemas.microsoft.com/office/drawing/2014/main" val="10000"/>
                  </a:ext>
                </a:extLst>
              </a:tr>
              <a:tr h="581069">
                <a:tc>
                  <a:txBody>
                    <a:bodyPr/>
                    <a:lstStyle/>
                    <a:p>
                      <a:r>
                        <a:rPr lang="en-US" sz="1050" b="1" dirty="0"/>
                        <a:t>1</a:t>
                      </a:r>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Traditional Tale</a:t>
                      </a:r>
                      <a:endParaRPr lang="en-GB" sz="1200" b="0" dirty="0">
                        <a:latin typeface="+mn-lt"/>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story that has been retold over many years. Sometimes called a fairy tale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marL="74295" marR="74295" marT="37148" marB="37148"/>
                </a:tc>
                <a:extLst>
                  <a:ext uri="{0D108BD9-81ED-4DB2-BD59-A6C34878D82A}">
                    <a16:rowId xmlns:a16="http://schemas.microsoft.com/office/drawing/2014/main" val="4101498794"/>
                  </a:ext>
                </a:extLst>
              </a:tr>
              <a:tr h="239891">
                <a:tc>
                  <a:txBody>
                    <a:bodyPr/>
                    <a:lstStyle/>
                    <a:p>
                      <a:r>
                        <a:rPr lang="en-US" sz="1050" b="1" dirty="0"/>
                        <a:t>2</a:t>
                      </a:r>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Setting</a:t>
                      </a:r>
                      <a:endParaRPr lang="en-GB" sz="1200" b="0" dirty="0">
                        <a:latin typeface="+mn-lt"/>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Where a story takes place.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marL="74295" marR="74295" marT="37148" marB="37148"/>
                </a:tc>
                <a:extLst>
                  <a:ext uri="{0D108BD9-81ED-4DB2-BD59-A6C34878D82A}">
                    <a16:rowId xmlns:a16="http://schemas.microsoft.com/office/drawing/2014/main" val="10004"/>
                  </a:ext>
                </a:extLst>
              </a:tr>
              <a:tr h="246447">
                <a:tc>
                  <a:txBody>
                    <a:bodyPr/>
                    <a:lstStyle/>
                    <a:p>
                      <a:r>
                        <a:rPr lang="en-US" sz="1050" b="1" dirty="0"/>
                        <a:t>3</a:t>
                      </a:r>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Character</a:t>
                      </a:r>
                      <a:endParaRPr lang="en-GB" sz="1200" b="0" dirty="0">
                        <a:latin typeface="+mn-lt"/>
                        <a:cs typeface="Arial" panose="020B0604020202020204" pitchFamily="34" charset="0"/>
                      </a:endParaRPr>
                    </a:p>
                  </a:txBody>
                  <a:tcPr marL="74295" marR="74295" marT="37148" marB="37148"/>
                </a:tc>
                <a:tc>
                  <a:txBody>
                    <a:bodyPr/>
                    <a:lstStyle/>
                    <a:p>
                      <a:r>
                        <a:rPr lang="en-US" sz="1200" dirty="0"/>
                        <a:t>A person or animal in a story.</a:t>
                      </a:r>
                      <a:endParaRPr lang="en-GB" sz="1200" b="0" baseline="0" dirty="0">
                        <a:latin typeface="+mn-lt"/>
                        <a:cs typeface="Arial" panose="020B0604020202020204" pitchFamily="34" charset="0"/>
                      </a:endParaRPr>
                    </a:p>
                  </a:txBody>
                  <a:tcPr marL="74295" marR="74295" marT="37148" marB="37148"/>
                </a:tc>
                <a:extLst>
                  <a:ext uri="{0D108BD9-81ED-4DB2-BD59-A6C34878D82A}">
                    <a16:rowId xmlns:a16="http://schemas.microsoft.com/office/drawing/2014/main" val="2096467875"/>
                  </a:ext>
                </a:extLst>
              </a:tr>
              <a:tr h="581069">
                <a:tc>
                  <a:txBody>
                    <a:bodyPr/>
                    <a:lstStyle/>
                    <a:p>
                      <a:r>
                        <a:rPr lang="en-US" sz="1050" b="1" dirty="0"/>
                        <a:t>4</a:t>
                      </a:r>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Hero</a:t>
                      </a:r>
                      <a:endParaRPr lang="en-GB" sz="1200" b="0" dirty="0">
                        <a:latin typeface="+mn-lt"/>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main character in a story. A hero is usually a character who is good and well-liked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marL="74295" marR="74295" marT="37148" marB="37148"/>
                </a:tc>
                <a:extLst>
                  <a:ext uri="{0D108BD9-81ED-4DB2-BD59-A6C34878D82A}">
                    <a16:rowId xmlns:a16="http://schemas.microsoft.com/office/drawing/2014/main" val="10005"/>
                  </a:ext>
                </a:extLst>
              </a:tr>
              <a:tr h="922247">
                <a:tc>
                  <a:txBody>
                    <a:bodyPr/>
                    <a:lstStyle/>
                    <a:p>
                      <a:r>
                        <a:rPr lang="en-US" sz="1050" b="1" dirty="0"/>
                        <a:t>5</a:t>
                      </a:r>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Villain/wicked</a:t>
                      </a:r>
                      <a:endParaRPr lang="en-GB" sz="1200" b="0" dirty="0">
                        <a:latin typeface="+mn-lt"/>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character who is the opposite of the hero. The villain could be mean, nasty or evil! /Someone or something that is bad.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txBody>
                  <a:tcPr marL="74295" marR="74295" marT="37148" marB="37148"/>
                </a:tc>
                <a:extLst>
                  <a:ext uri="{0D108BD9-81ED-4DB2-BD59-A6C34878D82A}">
                    <a16:rowId xmlns:a16="http://schemas.microsoft.com/office/drawing/2014/main" val="2332263478"/>
                  </a:ext>
                </a:extLst>
              </a:tr>
              <a:tr h="1092835">
                <a:tc>
                  <a:txBody>
                    <a:bodyPr/>
                    <a:lstStyle/>
                    <a:p>
                      <a:r>
                        <a:rPr lang="en-US" sz="1050" b="1" dirty="0">
                          <a:latin typeface="Arial" panose="020B0604020202020204" pitchFamily="34" charset="0"/>
                          <a:cs typeface="Arial" panose="020B0604020202020204" pitchFamily="34" charset="0"/>
                        </a:rPr>
                        <a:t>6</a:t>
                      </a:r>
                    </a:p>
                  </a:txBody>
                  <a:tcPr marL="74295" marR="74295" marT="37148" marB="37148"/>
                </a:tc>
                <a:tc>
                  <a:txBody>
                    <a:bodyPr/>
                    <a:lstStyle/>
                    <a:p>
                      <a:r>
                        <a:rPr lang="en-US" sz="1200" b="0" dirty="0">
                          <a:latin typeface="+mn-lt"/>
                          <a:cs typeface="Arial" panose="020B0604020202020204" pitchFamily="34" charset="0"/>
                        </a:rPr>
                        <a:t>Plot</a:t>
                      </a:r>
                      <a:endParaRPr lang="en-GB" sz="1200" b="0" dirty="0">
                        <a:latin typeface="+mn-lt"/>
                        <a:cs typeface="Arial" panose="020B0604020202020204" pitchFamily="34" charset="0"/>
                      </a:endParaRPr>
                    </a:p>
                  </a:txBody>
                  <a:tcPr marL="74295" marR="74295" marT="37148" marB="37148"/>
                </a:tc>
                <a:tc>
                  <a:txBody>
                    <a:bodyPr/>
                    <a:lstStyle/>
                    <a:p>
                      <a:r>
                        <a:rPr lang="en-US" sz="1200" dirty="0"/>
                        <a:t>-is the word we use to describe the events that make up a story, or the main part of the story. The events relate to each other in a pattern or sequence.</a:t>
                      </a:r>
                      <a:endParaRPr lang="en-GB" sz="1200" b="0" dirty="0">
                        <a:latin typeface="+mn-lt"/>
                        <a:cs typeface="Arial" panose="020B0604020202020204" pitchFamily="34" charset="0"/>
                      </a:endParaRPr>
                    </a:p>
                  </a:txBody>
                  <a:tcPr marL="74295" marR="74295" marT="37148" marB="37148"/>
                </a:tc>
                <a:extLst>
                  <a:ext uri="{0D108BD9-81ED-4DB2-BD59-A6C34878D82A}">
                    <a16:rowId xmlns:a16="http://schemas.microsoft.com/office/drawing/2014/main" val="690395093"/>
                  </a:ext>
                </a:extLst>
              </a:tr>
              <a:tr h="410480">
                <a:tc>
                  <a:txBody>
                    <a:bodyPr/>
                    <a:lstStyle/>
                    <a:p>
                      <a:r>
                        <a:rPr lang="en-US" sz="1050" b="1" dirty="0">
                          <a:latin typeface="Arial" panose="020B0604020202020204" pitchFamily="34" charset="0"/>
                          <a:cs typeface="Arial" panose="020B0604020202020204" pitchFamily="34" charset="0"/>
                        </a:rPr>
                        <a:t>7</a:t>
                      </a: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Once upon a time</a:t>
                      </a:r>
                      <a:endParaRPr lang="en-GB" sz="1200" b="0" dirty="0">
                        <a:latin typeface="+mn-lt"/>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Story starter </a:t>
                      </a:r>
                      <a:endParaRPr lang="en-GB" sz="1200" b="0" dirty="0">
                        <a:latin typeface="+mn-lt"/>
                        <a:cs typeface="Arial" panose="020B0604020202020204" pitchFamily="34" charset="0"/>
                      </a:endParaRPr>
                    </a:p>
                  </a:txBody>
                  <a:tcPr marL="74295" marR="74295" marT="37148" marB="37148"/>
                </a:tc>
                <a:extLst>
                  <a:ext uri="{0D108BD9-81ED-4DB2-BD59-A6C34878D82A}">
                    <a16:rowId xmlns:a16="http://schemas.microsoft.com/office/drawing/2014/main" val="4079908725"/>
                  </a:ext>
                </a:extLst>
              </a:tr>
              <a:tr h="581069">
                <a:tc>
                  <a:txBody>
                    <a:bodyPr/>
                    <a:lstStyle/>
                    <a:p>
                      <a:r>
                        <a:rPr lang="en-US" sz="1050" b="1" dirty="0">
                          <a:latin typeface="Arial" panose="020B0604020202020204" pitchFamily="34" charset="0"/>
                          <a:cs typeface="Arial" panose="020B0604020202020204" pitchFamily="34" charset="0"/>
                        </a:rPr>
                        <a:t>8</a:t>
                      </a: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They lived happily ever after</a:t>
                      </a:r>
                      <a:endParaRPr lang="en-GB" sz="1200" b="0" dirty="0">
                        <a:latin typeface="+mn-lt"/>
                        <a:cs typeface="Arial" panose="020B0604020202020204" pitchFamily="34" charset="0"/>
                      </a:endParaRPr>
                    </a:p>
                  </a:txBody>
                  <a:tcPr marL="74295" marR="74295" marT="37148" marB="37148"/>
                </a:tc>
                <a:tc>
                  <a:txBody>
                    <a:bodyPr/>
                    <a:lstStyle/>
                    <a:p>
                      <a:r>
                        <a:rPr lang="en-US" sz="1200" b="0" dirty="0">
                          <a:latin typeface="+mn-lt"/>
                          <a:cs typeface="Arial" panose="020B0604020202020204" pitchFamily="34" charset="0"/>
                        </a:rPr>
                        <a:t>Story ending</a:t>
                      </a:r>
                      <a:endParaRPr lang="en-GB" sz="1200" b="0" dirty="0">
                        <a:latin typeface="+mn-lt"/>
                        <a:cs typeface="Arial" panose="020B0604020202020204" pitchFamily="34" charset="0"/>
                      </a:endParaRPr>
                    </a:p>
                  </a:txBody>
                  <a:tcPr marL="74295" marR="74295" marT="37148" marB="37148"/>
                </a:tc>
                <a:extLst>
                  <a:ext uri="{0D108BD9-81ED-4DB2-BD59-A6C34878D82A}">
                    <a16:rowId xmlns:a16="http://schemas.microsoft.com/office/drawing/2014/main" val="3107429423"/>
                  </a:ext>
                </a:extLst>
              </a:tr>
              <a:tr h="239891">
                <a:tc>
                  <a:txBody>
                    <a:bodyPr/>
                    <a:lstStyle/>
                    <a:p>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cs typeface="Arial" panose="020B0604020202020204" pitchFamily="34" charset="0"/>
                      </a:endParaRPr>
                    </a:p>
                  </a:txBody>
                  <a:tcPr marL="74295" marR="74295" marT="37148" marB="37148"/>
                </a:tc>
                <a:tc>
                  <a:txBody>
                    <a:bodyPr/>
                    <a:lstStyle/>
                    <a:p>
                      <a:endParaRPr lang="en-GB" sz="1200" b="0" dirty="0">
                        <a:latin typeface="+mn-lt"/>
                        <a:cs typeface="Arial" panose="020B0604020202020204" pitchFamily="34" charset="0"/>
                      </a:endParaRPr>
                    </a:p>
                  </a:txBody>
                  <a:tcPr marL="74295" marR="74295" marT="37148" marB="37148"/>
                </a:tc>
                <a:extLst>
                  <a:ext uri="{0D108BD9-81ED-4DB2-BD59-A6C34878D82A}">
                    <a16:rowId xmlns:a16="http://schemas.microsoft.com/office/drawing/2014/main" val="3559230528"/>
                  </a:ext>
                </a:extLst>
              </a:tr>
              <a:tr h="239891">
                <a:tc>
                  <a:txBody>
                    <a:bodyPr/>
                    <a:lstStyle/>
                    <a:p>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cs typeface="Arial" panose="020B0604020202020204" pitchFamily="34" charset="0"/>
                      </a:endParaRPr>
                    </a:p>
                  </a:txBody>
                  <a:tcPr marL="74295" marR="74295" marT="37148" marB="37148"/>
                </a:tc>
                <a:tc>
                  <a:txBody>
                    <a:bodyPr/>
                    <a:lstStyle/>
                    <a:p>
                      <a:endParaRPr lang="en-GB" sz="1200" b="0" dirty="0">
                        <a:latin typeface="+mn-lt"/>
                        <a:cs typeface="Arial" panose="020B0604020202020204" pitchFamily="34" charset="0"/>
                      </a:endParaRPr>
                    </a:p>
                  </a:txBody>
                  <a:tcPr marL="74295" marR="74295" marT="37148" marB="37148"/>
                </a:tc>
                <a:extLst>
                  <a:ext uri="{0D108BD9-81ED-4DB2-BD59-A6C34878D82A}">
                    <a16:rowId xmlns:a16="http://schemas.microsoft.com/office/drawing/2014/main" val="3566930256"/>
                  </a:ext>
                </a:extLst>
              </a:tr>
              <a:tr h="291790">
                <a:tc>
                  <a:txBody>
                    <a:bodyPr/>
                    <a:lstStyle/>
                    <a:p>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74295" marR="74295" marT="37148" marB="37148"/>
                </a:tc>
                <a:extLst>
                  <a:ext uri="{0D108BD9-81ED-4DB2-BD59-A6C34878D82A}">
                    <a16:rowId xmlns:a16="http://schemas.microsoft.com/office/drawing/2014/main" val="3528187071"/>
                  </a:ext>
                </a:extLst>
              </a:tr>
              <a:tr h="291790">
                <a:tc>
                  <a:txBody>
                    <a:bodyPr/>
                    <a:lstStyle/>
                    <a:p>
                      <a:endParaRPr lang="en-US" sz="1050" b="1" dirty="0">
                        <a:latin typeface="Arial" panose="020B0604020202020204" pitchFamily="34" charset="0"/>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cs typeface="Arial" panose="020B0604020202020204" pitchFamily="34" charset="0"/>
                      </a:endParaRP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74295" marR="74295" marT="37148" marB="37148"/>
                </a:tc>
                <a:extLst>
                  <a:ext uri="{0D108BD9-81ED-4DB2-BD59-A6C34878D82A}">
                    <a16:rowId xmlns:a16="http://schemas.microsoft.com/office/drawing/2014/main" val="2916396132"/>
                  </a:ext>
                </a:extLst>
              </a:tr>
            </a:tbl>
          </a:graphicData>
        </a:graphic>
      </p:graphicFrame>
      <p:cxnSp>
        <p:nvCxnSpPr>
          <p:cNvPr id="5" name="Straight Connector 4"/>
          <p:cNvCxnSpPr/>
          <p:nvPr/>
        </p:nvCxnSpPr>
        <p:spPr>
          <a:xfrm>
            <a:off x="1143000" y="333660"/>
            <a:ext cx="990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08231795"/>
              </p:ext>
            </p:extLst>
          </p:nvPr>
        </p:nvGraphicFramePr>
        <p:xfrm>
          <a:off x="4320989" y="465139"/>
          <a:ext cx="3632541" cy="4138562"/>
        </p:xfrm>
        <a:graphic>
          <a:graphicData uri="http://schemas.openxmlformats.org/drawingml/2006/table">
            <a:tbl>
              <a:tblPr firstRow="1" bandRow="1">
                <a:tableStyleId>{93296810-A885-4BE3-A3E7-6D5BEEA58F35}</a:tableStyleId>
              </a:tblPr>
              <a:tblGrid>
                <a:gridCol w="306990">
                  <a:extLst>
                    <a:ext uri="{9D8B030D-6E8A-4147-A177-3AD203B41FA5}">
                      <a16:colId xmlns:a16="http://schemas.microsoft.com/office/drawing/2014/main" val="20000"/>
                    </a:ext>
                  </a:extLst>
                </a:gridCol>
                <a:gridCol w="3325551">
                  <a:extLst>
                    <a:ext uri="{9D8B030D-6E8A-4147-A177-3AD203B41FA5}">
                      <a16:colId xmlns:a16="http://schemas.microsoft.com/office/drawing/2014/main" val="20001"/>
                    </a:ext>
                  </a:extLst>
                </a:gridCol>
              </a:tblGrid>
              <a:tr h="322681">
                <a:tc gridSpan="2">
                  <a:txBody>
                    <a:bodyPr/>
                    <a:lstStyle/>
                    <a:p>
                      <a:pPr algn="ctr"/>
                      <a:r>
                        <a:rPr lang="en-GB" altLang="en-GB" dirty="0"/>
                        <a:t>Sticky Knowledge</a:t>
                      </a:r>
                    </a:p>
                  </a:txBody>
                  <a:tcPr marL="74295" marR="74295" marT="37148" marB="37148"/>
                </a:tc>
                <a:tc hMerge="1">
                  <a:txBody>
                    <a:bodyPr/>
                    <a:lstStyle/>
                    <a:p>
                      <a:endParaRPr lang="en-GB" altLang="en-GB" dirty="0"/>
                    </a:p>
                  </a:txBody>
                  <a:tcPr marL="74295" marR="74295" marT="37148" marB="37148"/>
                </a:tc>
                <a:extLst>
                  <a:ext uri="{0D108BD9-81ED-4DB2-BD59-A6C34878D82A}">
                    <a16:rowId xmlns:a16="http://schemas.microsoft.com/office/drawing/2014/main" val="10000"/>
                  </a:ext>
                </a:extLst>
              </a:tr>
              <a:tr h="1015648">
                <a:tc>
                  <a:txBody>
                    <a:bodyPr/>
                    <a:lstStyle/>
                    <a:p>
                      <a:r>
                        <a:rPr lang="en-GB" altLang="en-GB" sz="1000" b="0" dirty="0">
                          <a:latin typeface="Arial" panose="020B0604020202020204" pitchFamily="34" charset="0"/>
                          <a:cs typeface="Arial" panose="020B0604020202020204" pitchFamily="34" charset="0"/>
                        </a:rPr>
                        <a:t>1</a:t>
                      </a:r>
                    </a:p>
                  </a:txBody>
                  <a:tcPr marL="74295" marR="74295" marT="37148" marB="37148"/>
                </a:tc>
                <a:tc>
                  <a:txBody>
                    <a:bodyPr/>
                    <a:lstStyle/>
                    <a:p>
                      <a:r>
                        <a:rPr lang="en-US" sz="1200" dirty="0">
                          <a:latin typeface="+mn-lt"/>
                          <a:cs typeface="Arial" panose="020B0604020202020204" pitchFamily="34" charset="0"/>
                        </a:rPr>
                        <a:t>Traditional tales were told rather than read as they are now. (</a:t>
                      </a:r>
                      <a:r>
                        <a:rPr lang="en-US" sz="1200" dirty="0"/>
                        <a:t>Over 200 years ago in Germany, the Brothers Grimm wrote down the very first traditional tales. They heard them from storytellers all over Europe.) Sometimes these stories have changed over time</a:t>
                      </a:r>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1"/>
                  </a:ext>
                </a:extLst>
              </a:tr>
              <a:tr h="338549">
                <a:tc>
                  <a:txBody>
                    <a:bodyPr/>
                    <a:lstStyle/>
                    <a:p>
                      <a:r>
                        <a:rPr lang="en-GB" altLang="en-GB" sz="1000" b="0" dirty="0">
                          <a:latin typeface="Arial" panose="020B0604020202020204" pitchFamily="34" charset="0"/>
                          <a:cs typeface="Arial" panose="020B0604020202020204" pitchFamily="34" charset="0"/>
                        </a:rPr>
                        <a:t>2</a:t>
                      </a:r>
                    </a:p>
                  </a:txBody>
                  <a:tcPr marL="74295" marR="74295" marT="37148" marB="37148"/>
                </a:tc>
                <a:tc>
                  <a:txBody>
                    <a:bodyPr/>
                    <a:lstStyle/>
                    <a:p>
                      <a:r>
                        <a:rPr lang="en-US" sz="1200" dirty="0">
                          <a:latin typeface="+mn-lt"/>
                          <a:cs typeface="Arial" panose="020B0604020202020204" pitchFamily="34" charset="0"/>
                        </a:rPr>
                        <a:t>Story structure. Stories have a beginning middle and end.</a:t>
                      </a:r>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2"/>
                  </a:ext>
                </a:extLst>
              </a:tr>
              <a:tr h="338549">
                <a:tc>
                  <a:txBody>
                    <a:bodyPr/>
                    <a:lstStyle/>
                    <a:p>
                      <a:r>
                        <a:rPr lang="en-GB" altLang="en-GB" sz="1000" b="0" dirty="0">
                          <a:latin typeface="Arial" panose="020B0604020202020204" pitchFamily="34" charset="0"/>
                          <a:cs typeface="Arial" panose="020B0604020202020204" pitchFamily="34" charset="0"/>
                        </a:rPr>
                        <a:t>3</a:t>
                      </a:r>
                    </a:p>
                  </a:txBody>
                  <a:tcPr marL="74295" marR="74295" marT="37148" marB="37148"/>
                </a:tc>
                <a:tc>
                  <a:txBody>
                    <a:bodyPr/>
                    <a:lstStyle/>
                    <a:p>
                      <a:r>
                        <a:rPr lang="en-US" sz="1200" dirty="0">
                          <a:latin typeface="+mn-lt"/>
                          <a:cs typeface="Arial" panose="020B0604020202020204" pitchFamily="34" charset="0"/>
                        </a:rPr>
                        <a:t>Vocabulary used for the beginning and ending of the story</a:t>
                      </a:r>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2407509847"/>
                  </a:ext>
                </a:extLst>
              </a:tr>
              <a:tr h="315046">
                <a:tc>
                  <a:txBody>
                    <a:bodyPr/>
                    <a:lstStyle/>
                    <a:p>
                      <a:r>
                        <a:rPr lang="en-GB" altLang="en-GB" sz="1000" b="0" dirty="0">
                          <a:latin typeface="Arial" panose="020B0604020202020204" pitchFamily="34" charset="0"/>
                          <a:cs typeface="Arial" panose="020B0604020202020204" pitchFamily="34" charset="0"/>
                        </a:rPr>
                        <a:t>4</a:t>
                      </a:r>
                    </a:p>
                  </a:txBody>
                  <a:tcPr marL="74295" marR="74295" marT="37148" marB="37148"/>
                </a:tc>
                <a:tc>
                  <a:txBody>
                    <a:bodyPr/>
                    <a:lstStyle/>
                    <a:p>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3"/>
                  </a:ext>
                </a:extLst>
              </a:tr>
              <a:tr h="406971">
                <a:tc>
                  <a:txBody>
                    <a:bodyPr/>
                    <a:lstStyle/>
                    <a:p>
                      <a:endParaRPr lang="en-GB" altLang="en-GB" sz="1000" b="0" dirty="0">
                        <a:latin typeface="Arial" panose="020B0604020202020204" pitchFamily="34" charset="0"/>
                        <a:cs typeface="Arial" panose="020B0604020202020204" pitchFamily="34" charset="0"/>
                      </a:endParaRPr>
                    </a:p>
                  </a:txBody>
                  <a:tcPr marL="74295" marR="74295" marT="37148" marB="37148"/>
                </a:tc>
                <a:tc>
                  <a:txBody>
                    <a:bodyPr/>
                    <a:lstStyle/>
                    <a:p>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4"/>
                  </a:ext>
                </a:extLst>
              </a:tr>
              <a:tr h="406971">
                <a:tc>
                  <a:txBody>
                    <a:bodyPr/>
                    <a:lstStyle/>
                    <a:p>
                      <a:endParaRPr lang="en-GB" altLang="en-GB" sz="1000" b="0" dirty="0">
                        <a:latin typeface="Arial" panose="020B0604020202020204" pitchFamily="34" charset="0"/>
                        <a:cs typeface="Arial" panose="020B0604020202020204" pitchFamily="34" charset="0"/>
                      </a:endParaRPr>
                    </a:p>
                  </a:txBody>
                  <a:tcPr marL="74295" marR="74295" marT="37148" marB="37148"/>
                </a:tc>
                <a:tc>
                  <a:txBody>
                    <a:bodyPr/>
                    <a:lstStyle/>
                    <a:p>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2444669342"/>
                  </a:ext>
                </a:extLst>
              </a:tr>
              <a:tr h="348193">
                <a:tc>
                  <a:txBody>
                    <a:bodyPr/>
                    <a:lstStyle/>
                    <a:p>
                      <a:endParaRPr lang="en-GB" altLang="en-GB" sz="1100" b="0" dirty="0">
                        <a:latin typeface="Arial" panose="020B0604020202020204" pitchFamily="34" charset="0"/>
                        <a:cs typeface="Arial" panose="020B0604020202020204" pitchFamily="34" charset="0"/>
                      </a:endParaRPr>
                    </a:p>
                  </a:txBody>
                  <a:tcPr marL="74295" marR="74295" marT="37148" marB="37148"/>
                </a:tc>
                <a:tc>
                  <a:txBody>
                    <a:bodyPr/>
                    <a:lstStyle/>
                    <a:p>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3490042769"/>
                  </a:ext>
                </a:extLst>
              </a:tr>
              <a:tr h="483965">
                <a:tc>
                  <a:txBody>
                    <a:bodyPr/>
                    <a:lstStyle/>
                    <a:p>
                      <a:endParaRPr lang="en-GB" altLang="en-GB" sz="1000" b="0" dirty="0">
                        <a:latin typeface="Arial" panose="020B0604020202020204" pitchFamily="34" charset="0"/>
                        <a:cs typeface="Arial" panose="020B0604020202020204" pitchFamily="34" charset="0"/>
                      </a:endParaRPr>
                    </a:p>
                  </a:txBody>
                  <a:tcPr marL="74295" marR="74295" marT="37148" marB="37148"/>
                </a:tc>
                <a:tc>
                  <a:txBody>
                    <a:bodyPr/>
                    <a:lstStyle/>
                    <a:p>
                      <a:endParaRPr lang="en-GB" sz="1200" dirty="0">
                        <a:latin typeface="+mn-lt"/>
                        <a:cs typeface="Arial" panose="020B0604020202020204" pitchFamily="34" charset="0"/>
                      </a:endParaRPr>
                    </a:p>
                  </a:txBody>
                  <a:tcPr marL="68580" marR="68580" marT="0" marB="0"/>
                </a:tc>
                <a:extLst>
                  <a:ext uri="{0D108BD9-81ED-4DB2-BD59-A6C34878D82A}">
                    <a16:rowId xmlns:a16="http://schemas.microsoft.com/office/drawing/2014/main" val="642403151"/>
                  </a:ext>
                </a:extLst>
              </a:tr>
            </a:tbl>
          </a:graphicData>
        </a:graphic>
      </p:graphicFrame>
      <p:graphicFrame>
        <p:nvGraphicFramePr>
          <p:cNvPr id="8" name="Table 7">
            <a:extLst>
              <a:ext uri="{FF2B5EF4-FFF2-40B4-BE49-F238E27FC236}">
                <a16:creationId xmlns:a16="http://schemas.microsoft.com/office/drawing/2014/main" id="{87A16600-9CE5-7D4D-9238-FE903140D703}"/>
              </a:ext>
            </a:extLst>
          </p:cNvPr>
          <p:cNvGraphicFramePr>
            <a:graphicFrameLocks noGrp="1"/>
          </p:cNvGraphicFramePr>
          <p:nvPr>
            <p:extLst>
              <p:ext uri="{D42A27DB-BD31-4B8C-83A1-F6EECF244321}">
                <p14:modId xmlns:p14="http://schemas.microsoft.com/office/powerpoint/2010/main" val="853977016"/>
              </p:ext>
            </p:extLst>
          </p:nvPr>
        </p:nvGraphicFramePr>
        <p:xfrm>
          <a:off x="8114211" y="511754"/>
          <a:ext cx="3219741" cy="2370070"/>
        </p:xfrm>
        <a:graphic>
          <a:graphicData uri="http://schemas.openxmlformats.org/drawingml/2006/table">
            <a:tbl>
              <a:tblPr firstRow="1" bandRow="1">
                <a:tableStyleId>{F5AB1C69-6EDB-4FF4-983F-18BD219EF322}</a:tableStyleId>
              </a:tblPr>
              <a:tblGrid>
                <a:gridCol w="414279">
                  <a:extLst>
                    <a:ext uri="{9D8B030D-6E8A-4147-A177-3AD203B41FA5}">
                      <a16:colId xmlns:a16="http://schemas.microsoft.com/office/drawing/2014/main" val="3034729171"/>
                    </a:ext>
                  </a:extLst>
                </a:gridCol>
                <a:gridCol w="2805462">
                  <a:extLst>
                    <a:ext uri="{9D8B030D-6E8A-4147-A177-3AD203B41FA5}">
                      <a16:colId xmlns:a16="http://schemas.microsoft.com/office/drawing/2014/main" val="771789285"/>
                    </a:ext>
                  </a:extLst>
                </a:gridCol>
              </a:tblGrid>
              <a:tr h="326719">
                <a:tc gridSpan="2">
                  <a:txBody>
                    <a:bodyPr/>
                    <a:lstStyle/>
                    <a:p>
                      <a:pPr algn="ctr"/>
                      <a:r>
                        <a:rPr lang="en-US" sz="1800" dirty="0"/>
                        <a:t>Key Questions</a:t>
                      </a:r>
                    </a:p>
                  </a:txBody>
                  <a:tcPr marL="74295" marR="74295" marT="37148" marB="37148">
                    <a:solidFill>
                      <a:srgbClr val="FF0000"/>
                    </a:solidFill>
                  </a:tcPr>
                </a:tc>
                <a:tc hMerge="1">
                  <a:txBody>
                    <a:bodyPr/>
                    <a:lstStyle/>
                    <a:p>
                      <a:endParaRPr lang="en-US"/>
                    </a:p>
                  </a:txBody>
                  <a:tcPr/>
                </a:tc>
                <a:extLst>
                  <a:ext uri="{0D108BD9-81ED-4DB2-BD59-A6C34878D82A}">
                    <a16:rowId xmlns:a16="http://schemas.microsoft.com/office/drawing/2014/main" val="2106910169"/>
                  </a:ext>
                </a:extLst>
              </a:tr>
              <a:tr h="301238">
                <a:tc>
                  <a:txBody>
                    <a:bodyPr/>
                    <a:lstStyle/>
                    <a:p>
                      <a:r>
                        <a:rPr lang="en-US" sz="1200" b="0" dirty="0">
                          <a:latin typeface="Arial" panose="020B0604020202020204" pitchFamily="34" charset="0"/>
                          <a:cs typeface="Arial" panose="020B0604020202020204" pitchFamily="34" charset="0"/>
                        </a:rPr>
                        <a:t>1</a:t>
                      </a:r>
                    </a:p>
                  </a:txBody>
                  <a:tcPr marL="74295" marR="74295" marT="37148" marB="37148">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Can you retell any traditional tale?</a:t>
                      </a:r>
                      <a:endParaRPr lang="en-GB" sz="1200" dirty="0">
                        <a:latin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987701748"/>
                  </a:ext>
                </a:extLst>
              </a:tr>
              <a:tr h="295992">
                <a:tc>
                  <a:txBody>
                    <a:bodyPr/>
                    <a:lstStyle/>
                    <a:p>
                      <a:r>
                        <a:rPr lang="en-US" sz="1200" b="0" dirty="0">
                          <a:latin typeface="Arial" panose="020B0604020202020204" pitchFamily="34" charset="0"/>
                          <a:cs typeface="Arial" panose="020B0604020202020204" pitchFamily="34" charset="0"/>
                        </a:rPr>
                        <a:t>2</a:t>
                      </a:r>
                    </a:p>
                  </a:txBody>
                  <a:tcPr marL="74295" marR="74295" marT="37148" marB="37148">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Why are there so many animals in traditional tales?</a:t>
                      </a:r>
                      <a:endParaRPr lang="en-GB" sz="1200" dirty="0">
                        <a:latin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603721669"/>
                  </a:ext>
                </a:extLst>
              </a:tr>
              <a:tr h="198174">
                <a:tc>
                  <a:txBody>
                    <a:bodyPr/>
                    <a:lstStyle/>
                    <a:p>
                      <a:r>
                        <a:rPr lang="en-US" sz="1200" b="0" dirty="0">
                          <a:latin typeface="Arial" panose="020B0604020202020204" pitchFamily="34" charset="0"/>
                          <a:cs typeface="Arial" panose="020B0604020202020204" pitchFamily="34" charset="0"/>
                        </a:rPr>
                        <a:t>3</a:t>
                      </a:r>
                    </a:p>
                  </a:txBody>
                  <a:tcPr marL="74295" marR="74295" marT="37148" marB="37148">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Why were traditional tales told rather than read in days gone by?</a:t>
                      </a:r>
                      <a:endParaRPr lang="en-GB" sz="1200" dirty="0">
                        <a:latin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814240483"/>
                  </a:ext>
                </a:extLst>
              </a:tr>
              <a:tr h="198174">
                <a:tc>
                  <a:txBody>
                    <a:bodyPr/>
                    <a:lstStyle/>
                    <a:p>
                      <a:r>
                        <a:rPr lang="en-US" sz="1200" b="0" dirty="0">
                          <a:latin typeface="Arial" panose="020B0604020202020204" pitchFamily="34" charset="0"/>
                          <a:cs typeface="Arial" panose="020B0604020202020204" pitchFamily="34" charset="0"/>
                        </a:rPr>
                        <a:t>4</a:t>
                      </a:r>
                    </a:p>
                  </a:txBody>
                  <a:tcPr marL="74295" marR="74295" marT="37148" marB="37148">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Can you describe a character and explain your thoughts?</a:t>
                      </a:r>
                      <a:endParaRPr lang="en-GB" sz="1200" dirty="0">
                        <a:latin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634316888"/>
                  </a:ext>
                </a:extLst>
              </a:tr>
              <a:tr h="198174">
                <a:tc>
                  <a:txBody>
                    <a:bodyPr/>
                    <a:lstStyle/>
                    <a:p>
                      <a:r>
                        <a:rPr lang="en-US" sz="1200" b="0" dirty="0">
                          <a:latin typeface="Arial" panose="020B0604020202020204" pitchFamily="34" charset="0"/>
                          <a:cs typeface="Arial" panose="020B0604020202020204" pitchFamily="34" charset="0"/>
                        </a:rPr>
                        <a:t>5</a:t>
                      </a:r>
                    </a:p>
                  </a:txBody>
                  <a:tcPr marL="74295" marR="74295" marT="37148" marB="37148">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What part of the story did you enjoy the most? Why?</a:t>
                      </a:r>
                      <a:endParaRPr lang="en-GB" sz="1200" dirty="0">
                        <a:latin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734531558"/>
                  </a:ext>
                </a:extLst>
              </a:tr>
              <a:tr h="198174">
                <a:tc>
                  <a:txBody>
                    <a:bodyPr/>
                    <a:lstStyle/>
                    <a:p>
                      <a:endParaRPr lang="en-US" sz="1200" b="0" dirty="0">
                        <a:latin typeface="Arial" panose="020B0604020202020204" pitchFamily="34" charset="0"/>
                        <a:cs typeface="Arial" panose="020B0604020202020204" pitchFamily="34" charset="0"/>
                      </a:endParaRPr>
                    </a:p>
                  </a:txBody>
                  <a:tcPr marL="74295" marR="74295" marT="37148" marB="37148">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845702159"/>
                  </a:ext>
                </a:extLst>
              </a:tr>
            </a:tbl>
          </a:graphicData>
        </a:graphic>
      </p:graphicFrame>
      <p:sp>
        <p:nvSpPr>
          <p:cNvPr id="6" name="AutoShape 15" descr="Image result for concrete"/>
          <p:cNvSpPr>
            <a:spLocks noChangeAspect="1" noChangeArrowheads="1"/>
          </p:cNvSpPr>
          <p:nvPr/>
        </p:nvSpPr>
        <p:spPr bwMode="auto">
          <a:xfrm>
            <a:off x="1298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10" name="AutoShape 17" descr="Image result for concrete"/>
          <p:cNvSpPr>
            <a:spLocks noChangeAspect="1" noChangeArrowheads="1"/>
          </p:cNvSpPr>
          <p:nvPr/>
        </p:nvSpPr>
        <p:spPr bwMode="auto">
          <a:xfrm>
            <a:off x="1450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11" name="AutoShape 19" descr="Image result for concrete"/>
          <p:cNvSpPr>
            <a:spLocks noChangeAspect="1" noChangeArrowheads="1"/>
          </p:cNvSpPr>
          <p:nvPr/>
        </p:nvSpPr>
        <p:spPr bwMode="auto">
          <a:xfrm>
            <a:off x="1603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pic>
        <p:nvPicPr>
          <p:cNvPr id="9" name="Picture 8">
            <a:extLst>
              <a:ext uri="{FF2B5EF4-FFF2-40B4-BE49-F238E27FC236}">
                <a16:creationId xmlns:a16="http://schemas.microsoft.com/office/drawing/2014/main" id="{54AE32BF-65C3-4D61-A9E8-C4AB7FC4C8E9}"/>
              </a:ext>
            </a:extLst>
          </p:cNvPr>
          <p:cNvPicPr>
            <a:picLocks noChangeAspect="1"/>
          </p:cNvPicPr>
          <p:nvPr/>
        </p:nvPicPr>
        <p:blipFill>
          <a:blip r:embed="rId3"/>
          <a:stretch>
            <a:fillRect/>
          </a:stretch>
        </p:blipFill>
        <p:spPr>
          <a:xfrm>
            <a:off x="1222787" y="49747"/>
            <a:ext cx="274344" cy="286537"/>
          </a:xfrm>
          <a:prstGeom prst="rect">
            <a:avLst/>
          </a:prstGeom>
        </p:spPr>
      </p:pic>
      <p:pic>
        <p:nvPicPr>
          <p:cNvPr id="13" name="Picture 12">
            <a:extLst>
              <a:ext uri="{FF2B5EF4-FFF2-40B4-BE49-F238E27FC236}">
                <a16:creationId xmlns:a16="http://schemas.microsoft.com/office/drawing/2014/main" id="{9EFF1045-E7F0-44F6-B109-8B04DD481C70}"/>
              </a:ext>
            </a:extLst>
          </p:cNvPr>
          <p:cNvPicPr>
            <a:picLocks noChangeAspect="1"/>
          </p:cNvPicPr>
          <p:nvPr/>
        </p:nvPicPr>
        <p:blipFill>
          <a:blip r:embed="rId3"/>
          <a:stretch>
            <a:fillRect/>
          </a:stretch>
        </p:blipFill>
        <p:spPr>
          <a:xfrm>
            <a:off x="10588625" y="10156"/>
            <a:ext cx="274344" cy="286537"/>
          </a:xfrm>
          <a:prstGeom prst="rect">
            <a:avLst/>
          </a:prstGeom>
        </p:spPr>
      </p:pic>
      <p:pic>
        <p:nvPicPr>
          <p:cNvPr id="14" name="Picture 13" descr="A picture containing map&#10;&#10;Description automatically generated">
            <a:extLst>
              <a:ext uri="{FF2B5EF4-FFF2-40B4-BE49-F238E27FC236}">
                <a16:creationId xmlns:a16="http://schemas.microsoft.com/office/drawing/2014/main" id="{ABF08D2A-AAA7-C30A-E819-6772CC3D39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91550" y="3596593"/>
            <a:ext cx="2743200" cy="2743200"/>
          </a:xfrm>
          <a:prstGeom prst="rect">
            <a:avLst/>
          </a:prstGeom>
        </p:spPr>
      </p:pic>
      <p:pic>
        <p:nvPicPr>
          <p:cNvPr id="19" name="Picture 18" descr="A picture containing text, old&#10;&#10;Description automatically generated">
            <a:extLst>
              <a:ext uri="{FF2B5EF4-FFF2-40B4-BE49-F238E27FC236}">
                <a16:creationId xmlns:a16="http://schemas.microsoft.com/office/drawing/2014/main" id="{E1485140-8F43-527F-47ED-DA41B60ED9B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65189" y="4421082"/>
            <a:ext cx="2039275" cy="2488849"/>
          </a:xfrm>
          <a:prstGeom prst="rect">
            <a:avLst/>
          </a:prstGeom>
        </p:spPr>
      </p:pic>
      <p:pic>
        <p:nvPicPr>
          <p:cNvPr id="22" name="Picture 21">
            <a:extLst>
              <a:ext uri="{FF2B5EF4-FFF2-40B4-BE49-F238E27FC236}">
                <a16:creationId xmlns:a16="http://schemas.microsoft.com/office/drawing/2014/main" id="{1E44475E-66DF-9D3F-E0F0-72281F233D87}"/>
              </a:ext>
            </a:extLst>
          </p:cNvPr>
          <p:cNvPicPr>
            <a:picLocks noChangeAspect="1"/>
          </p:cNvPicPr>
          <p:nvPr/>
        </p:nvPicPr>
        <p:blipFill>
          <a:blip r:embed="rId8"/>
          <a:stretch>
            <a:fillRect/>
          </a:stretch>
        </p:blipFill>
        <p:spPr>
          <a:xfrm>
            <a:off x="4876826" y="4968193"/>
            <a:ext cx="1267002" cy="1286054"/>
          </a:xfrm>
          <a:prstGeom prst="rect">
            <a:avLst/>
          </a:prstGeom>
        </p:spPr>
      </p:pic>
    </p:spTree>
    <p:extLst>
      <p:ext uri="{BB962C8B-B14F-4D97-AF65-F5344CB8AC3E}">
        <p14:creationId xmlns:p14="http://schemas.microsoft.com/office/powerpoint/2010/main" val="12308953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BF44021674D44EA4E9073290118926" ma:contentTypeVersion="20" ma:contentTypeDescription="Create a new document." ma:contentTypeScope="" ma:versionID="c7080921f6e01dceb8f7f2c61d2e9d6f">
  <xsd:schema xmlns:xsd="http://www.w3.org/2001/XMLSchema" xmlns:xs="http://www.w3.org/2001/XMLSchema" xmlns:p="http://schemas.microsoft.com/office/2006/metadata/properties" xmlns:ns2="6f9a0114-eb1f-4db8-b315-8423719ee631" xmlns:ns3="0cd039e8-fabd-4e33-8398-dccf6085985c" targetNamespace="http://schemas.microsoft.com/office/2006/metadata/properties" ma:root="true" ma:fieldsID="b1482d90a430ed144f4ab3f55f2d5dac" ns2:_="" ns3:_="">
    <xsd:import namespace="6f9a0114-eb1f-4db8-b315-8423719ee631"/>
    <xsd:import namespace="0cd039e8-fabd-4e33-8398-dccf608598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9a0114-eb1f-4db8-b315-8423719ee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47da020-fcd9-40fa-9a41-56601c195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039e8-fabd-4e33-8398-dccf6085985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0d52b6-9382-4bac-bde4-31a4af5cdab9}" ma:internalName="TaxCatchAll" ma:showField="CatchAllData" ma:web="0cd039e8-fabd-4e33-8398-dccf608598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cd039e8-fabd-4e33-8398-dccf6085985c" xsi:nil="true"/>
    <lcf76f155ced4ddcb4097134ff3c332f xmlns="6f9a0114-eb1f-4db8-b315-8423719ee63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8E2BE7-CC95-4255-A870-5BDDEABEDA4D}"/>
</file>

<file path=customXml/itemProps2.xml><?xml version="1.0" encoding="utf-8"?>
<ds:datastoreItem xmlns:ds="http://schemas.openxmlformats.org/officeDocument/2006/customXml" ds:itemID="{8EBEB53A-7A47-429C-8C71-17189F4A357E}">
  <ds:schemaRefs>
    <ds:schemaRef ds:uri="http://schemas.microsoft.com/office/2006/metadata/properties"/>
    <ds:schemaRef ds:uri="http://schemas.microsoft.com/office/infopath/2007/PartnerControls"/>
    <ds:schemaRef ds:uri="0cd039e8-fabd-4e33-8398-dccf6085985c"/>
    <ds:schemaRef ds:uri="6f9a0114-eb1f-4db8-b315-8423719ee631"/>
  </ds:schemaRefs>
</ds:datastoreItem>
</file>

<file path=customXml/itemProps3.xml><?xml version="1.0" encoding="utf-8"?>
<ds:datastoreItem xmlns:ds="http://schemas.openxmlformats.org/officeDocument/2006/customXml" ds:itemID="{1BACAC90-AB91-4481-BFDC-07F54810B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291</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1_Office Theme</vt:lpstr>
      <vt:lpstr>Year Group Reception   Term Spring Topic: Once upon a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Group Reception   Term Spring Topic: Once upon a time  </dc:title>
  <dc:creator>Deborah Hayman</dc:creator>
  <cp:lastModifiedBy>Deborah Hayman</cp:lastModifiedBy>
  <cp:revision>1</cp:revision>
  <dcterms:created xsi:type="dcterms:W3CDTF">2023-02-08T17:36:39Z</dcterms:created>
  <dcterms:modified xsi:type="dcterms:W3CDTF">2023-07-27T13:54:25Z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0x01010053BF44021674D44EA4E9073290118926</vt:lpwstr>
  </property>
  <property fmtid="{D5CDD505-2E9C-101B-9397-08002B2CF9AE}" pid="3" name="MediaServiceImageTags">
    <vt:lpwstr/>
  </property>
</Properties>
</file>