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AC6"/>
    <a:srgbClr val="E0F13F"/>
    <a:srgbClr val="E8FEF8"/>
    <a:srgbClr val="3AF6C0"/>
    <a:srgbClr val="FDE9F9"/>
    <a:srgbClr val="FB81B5"/>
    <a:srgbClr val="EFC8F0"/>
    <a:srgbClr val="E4A0E6"/>
    <a:srgbClr val="FF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4020446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350376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157278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409762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3612941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410953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162373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2821206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188640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4107139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AEAB96-EAB1-4C4B-A579-17C246C9E9FA}" type="datetimeFigureOut">
              <a:rPr lang="en-GB" smtClean="0"/>
              <a:t>27/09/2022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9F00C8D-BF35-4662-8C95-B0AE06F782CB}" type="slidenum">
              <a:rPr lang="en-GB" smtClean="0"/>
              <a:t>‹#›</a:t>
            </a:fld>
            <a:endParaRPr lang="en-GB" dirty="0"/>
          </a:p>
        </p:txBody>
      </p:sp>
    </p:spTree>
    <p:extLst>
      <p:ext uri="{BB962C8B-B14F-4D97-AF65-F5344CB8AC3E}">
        <p14:creationId xmlns:p14="http://schemas.microsoft.com/office/powerpoint/2010/main" val="1692798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EAB96-EAB1-4C4B-A579-17C246C9E9FA}" type="datetimeFigureOut">
              <a:rPr lang="en-GB" smtClean="0"/>
              <a:t>27/09/2022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00C8D-BF35-4662-8C95-B0AE06F782CB}" type="slidenum">
              <a:rPr lang="en-GB" smtClean="0"/>
              <a:t>‹#›</a:t>
            </a:fld>
            <a:endParaRPr lang="en-GB" dirty="0"/>
          </a:p>
        </p:txBody>
      </p:sp>
    </p:spTree>
    <p:extLst>
      <p:ext uri="{BB962C8B-B14F-4D97-AF65-F5344CB8AC3E}">
        <p14:creationId xmlns:p14="http://schemas.microsoft.com/office/powerpoint/2010/main" val="608260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a:spLocks/>
          </p:cNvSpPr>
          <p:nvPr/>
        </p:nvSpPr>
        <p:spPr>
          <a:xfrm>
            <a:off x="4162928" y="96252"/>
            <a:ext cx="3696100" cy="6679934"/>
          </a:xfrm>
          <a:prstGeom prst="roundRect">
            <a:avLst/>
          </a:prstGeom>
          <a:solidFill>
            <a:sysClr val="window" lastClr="FFFFFF"/>
          </a:solidFill>
          <a:ln w="28575" cap="flat" cmpd="sng" algn="ctr">
            <a:solidFill>
              <a:srgbClr val="00B0F0"/>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0"/>
              </a:spcAft>
            </a:pPr>
            <a:r>
              <a:rPr lang="en-GB" sz="900" dirty="0">
                <a:solidFill>
                  <a:srgbClr val="1C1C1C"/>
                </a:solidFill>
                <a:effectLst/>
                <a:latin typeface="Twinkl" pitchFamily="50" charset="0"/>
                <a:ea typeface="Calibri" panose="020F0502020204030204" pitchFamily="34" charset="0"/>
                <a:cs typeface="Arial" panose="020B0604020202020204" pitchFamily="34" charset="0"/>
              </a:rPr>
              <a:t> </a:t>
            </a:r>
            <a:endParaRPr lang="en-GB" sz="1100" dirty="0">
              <a:solidFill>
                <a:srgbClr val="1C1C1C"/>
              </a:solidFill>
              <a:effectLst/>
              <a:latin typeface="BPreplay"/>
              <a:ea typeface="Calibri" panose="020F0502020204030204" pitchFamily="34" charset="0"/>
              <a:cs typeface="Arial" panose="020B0604020202020204" pitchFamily="34" charset="0"/>
            </a:endParaRPr>
          </a:p>
          <a:p>
            <a:pPr algn="ctr">
              <a:lnSpc>
                <a:spcPct val="150000"/>
              </a:lnSpc>
              <a:spcAft>
                <a:spcPts val="0"/>
              </a:spcAft>
            </a:pPr>
            <a:r>
              <a:rPr lang="en-GB" sz="1000" dirty="0">
                <a:solidFill>
                  <a:srgbClr val="1C1C1C"/>
                </a:solidFill>
                <a:effectLst/>
                <a:latin typeface="Twinkl" pitchFamily="50" charset="0"/>
                <a:ea typeface="Calibri" panose="020F0502020204030204" pitchFamily="34" charset="0"/>
                <a:cs typeface="Arial" panose="020B0604020202020204" pitchFamily="34" charset="0"/>
              </a:rPr>
              <a:t> </a:t>
            </a:r>
            <a:endParaRPr lang="en-GB" sz="1100" dirty="0">
              <a:solidFill>
                <a:srgbClr val="1C1C1C"/>
              </a:solidFill>
              <a:effectLst/>
              <a:latin typeface="BPreplay"/>
              <a:ea typeface="Calibri" panose="020F0502020204030204" pitchFamily="34" charset="0"/>
              <a:cs typeface="Arial" panose="020B0604020202020204" pitchFamily="34" charset="0"/>
            </a:endParaRPr>
          </a:p>
        </p:txBody>
      </p:sp>
      <p:sp>
        <p:nvSpPr>
          <p:cNvPr id="6" name="Text Box 2"/>
          <p:cNvSpPr txBox="1">
            <a:spLocks noChangeArrowheads="1"/>
          </p:cNvSpPr>
          <p:nvPr/>
        </p:nvSpPr>
        <p:spPr bwMode="auto">
          <a:xfrm>
            <a:off x="4227898" y="514350"/>
            <a:ext cx="3566160" cy="5615940"/>
          </a:xfrm>
          <a:prstGeom prst="rect">
            <a:avLst/>
          </a:prstGeom>
          <a:solidFill>
            <a:srgbClr val="FFFFFF"/>
          </a:solidFill>
          <a:ln w="9525">
            <a:solidFill>
              <a:schemeClr val="bg1"/>
            </a:solidFill>
            <a:miter lim="800000"/>
            <a:headEnd/>
            <a:tailEnd/>
          </a:ln>
        </p:spPr>
        <p:txBody>
          <a:bodyPr rot="0" vert="horz" wrap="square" lIns="91440" tIns="45720" rIns="91440" bIns="45720" anchor="t" anchorCtr="0">
            <a:noAutofit/>
          </a:bodyPr>
          <a:lstStyle/>
          <a:p>
            <a:pPr algn="ctr">
              <a:lnSpc>
                <a:spcPct val="150000"/>
              </a:lnSpc>
              <a:spcAft>
                <a:spcPts val="0"/>
              </a:spcAft>
            </a:pPr>
            <a:r>
              <a:rPr lang="en-GB" sz="900" dirty="0">
                <a:solidFill>
                  <a:srgbClr val="1C1C1C"/>
                </a:solidFill>
                <a:latin typeface="Twinkl" pitchFamily="50" charset="0"/>
                <a:ea typeface="Calibri" panose="020F0502020204030204" pitchFamily="34" charset="0"/>
                <a:cs typeface="Arial" panose="020B0604020202020204" pitchFamily="34" charset="0"/>
              </a:rPr>
              <a:t>We </a:t>
            </a:r>
            <a:r>
              <a:rPr lang="en-GB" sz="900" dirty="0">
                <a:solidFill>
                  <a:srgbClr val="1C1C1C"/>
                </a:solidFill>
                <a:effectLst/>
                <a:latin typeface="Twinkl" pitchFamily="50" charset="0"/>
                <a:ea typeface="Calibri" panose="020F0502020204030204" pitchFamily="34" charset="0"/>
                <a:cs typeface="Arial" panose="020B0604020202020204" pitchFamily="34" charset="0"/>
              </a:rPr>
              <a:t>look forward to starting our learning journey together. </a:t>
            </a:r>
            <a:endParaRPr lang="en-GB" sz="1100" dirty="0">
              <a:solidFill>
                <a:srgbClr val="1C1C1C"/>
              </a:solidFill>
              <a:effectLst/>
              <a:latin typeface="BPreplay"/>
              <a:ea typeface="Calibri" panose="020F0502020204030204" pitchFamily="34" charset="0"/>
              <a:cs typeface="Arial" panose="020B0604020202020204" pitchFamily="34" charset="0"/>
            </a:endParaRPr>
          </a:p>
          <a:p>
            <a:pPr algn="ctr">
              <a:lnSpc>
                <a:spcPct val="150000"/>
              </a:lnSpc>
              <a:spcAft>
                <a:spcPts val="0"/>
              </a:spcAft>
            </a:pPr>
            <a:r>
              <a:rPr lang="en-GB" sz="900" u="sng" dirty="0">
                <a:solidFill>
                  <a:srgbClr val="1C1C1C"/>
                </a:solidFill>
                <a:effectLst/>
                <a:latin typeface="Twinkl" pitchFamily="50" charset="0"/>
                <a:ea typeface="Calibri" panose="020F0502020204030204" pitchFamily="34" charset="0"/>
                <a:cs typeface="Arial" panose="020B0604020202020204" pitchFamily="34" charset="0"/>
              </a:rPr>
              <a:t>A few useful notes</a:t>
            </a:r>
            <a:endParaRPr lang="en-GB" sz="1100" dirty="0">
              <a:solidFill>
                <a:srgbClr val="1C1C1C"/>
              </a:solidFill>
              <a:effectLst/>
              <a:latin typeface="BPreplay"/>
              <a:ea typeface="Calibri" panose="020F0502020204030204" pitchFamily="34" charset="0"/>
              <a:cs typeface="Arial" panose="020B0604020202020204" pitchFamily="34"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-Please </a:t>
            </a:r>
            <a:r>
              <a:rPr lang="en-GB" sz="900" dirty="0">
                <a:latin typeface="Twinkl" pitchFamily="50" charset="0"/>
                <a:ea typeface="Calibri" panose="020F0502020204030204" pitchFamily="34" charset="0"/>
                <a:cs typeface="Times New Roman" panose="02020603050405020304" pitchFamily="18" charset="0"/>
              </a:rPr>
              <a:t>read with and to your child as often as possible</a:t>
            </a:r>
            <a:r>
              <a:rPr lang="en-GB" sz="900" dirty="0">
                <a:effectLst/>
                <a:latin typeface="Twinkl" pitchFamily="50" charset="0"/>
                <a:ea typeface="Calibri" panose="020F0502020204030204" pitchFamily="34" charset="0"/>
                <a:cs typeface="Times New Roman" panose="02020603050405020304" pitchFamily="18" charset="0"/>
              </a:rPr>
              <a:t>, this supports understanding, reading fluency and develops confidence.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-When your child brings home a reading book, please update their reading record to show that you have </a:t>
            </a:r>
            <a:r>
              <a:rPr lang="en-GB" sz="900" dirty="0">
                <a:latin typeface="Twinkl" pitchFamily="50" charset="0"/>
                <a:ea typeface="Calibri" panose="020F0502020204030204" pitchFamily="34" charset="0"/>
                <a:cs typeface="Times New Roman" panose="02020603050405020304" pitchFamily="18" charset="0"/>
              </a:rPr>
              <a:t>read </a:t>
            </a:r>
            <a:r>
              <a:rPr lang="en-GB" sz="900">
                <a:latin typeface="Twinkl" pitchFamily="50" charset="0"/>
                <a:ea typeface="Calibri" panose="020F0502020204030204" pitchFamily="34" charset="0"/>
                <a:cs typeface="Times New Roman" panose="02020603050405020304" pitchFamily="18" charset="0"/>
              </a:rPr>
              <a:t>with them</a:t>
            </a:r>
            <a:r>
              <a:rPr lang="en-GB" sz="900">
                <a:effectLst/>
                <a:latin typeface="Twinkl" pitchFamily="50"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-Children will be able to change their library books on Fridays.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-PE will be on Wednesday afternoons and Karate will be on Thursday mornings.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-Please ensure children’s uniform and PE kits are clearly labelled to </a:t>
            </a:r>
            <a:r>
              <a:rPr lang="en-GB" sz="900" dirty="0">
                <a:latin typeface="Twinkl" pitchFamily="50" charset="0"/>
                <a:ea typeface="Calibri" panose="020F0502020204030204" pitchFamily="34" charset="0"/>
                <a:cs typeface="Times New Roman" panose="02020603050405020304" pitchFamily="18" charset="0"/>
              </a:rPr>
              <a:t>avoid belongings going astray.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900" u="none" strike="noStrike" dirty="0">
                <a:effectLst/>
                <a:latin typeface="Twinkl" pitchFamily="50"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900" u="sng" dirty="0">
                <a:effectLst/>
                <a:latin typeface="Twinkl" pitchFamily="50" charset="0"/>
                <a:ea typeface="Calibri" panose="020F0502020204030204" pitchFamily="34" charset="0"/>
                <a:cs typeface="Times New Roman" panose="02020603050405020304" pitchFamily="18" charset="0"/>
              </a:rPr>
              <a:t>A little bit about Bramley Class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-Children will have the chance to 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solidFill>
                  <a:srgbClr val="92D050"/>
                </a:solidFill>
                <a:latin typeface="Twinkl" pitchFamily="50" charset="0"/>
                <a:ea typeface="Calibri" panose="020F0502020204030204" pitchFamily="34" charset="0"/>
                <a:cs typeface="Times New Roman" panose="02020603050405020304" pitchFamily="18" charset="0"/>
              </a:rPr>
              <a:t>‘</a:t>
            </a:r>
            <a:r>
              <a:rPr lang="en-GB" sz="900" dirty="0">
                <a:solidFill>
                  <a:srgbClr val="00B050"/>
                </a:solidFill>
                <a:effectLst/>
                <a:latin typeface="Twinkl" pitchFamily="50" charset="0"/>
                <a:ea typeface="Calibri" panose="020F0502020204030204" pitchFamily="34" charset="0"/>
                <a:cs typeface="Times New Roman" panose="02020603050405020304" pitchFamily="18" charset="0"/>
              </a:rPr>
              <a:t>STAR of the Week’ </a:t>
            </a:r>
            <a:r>
              <a:rPr lang="en-GB" sz="900" dirty="0">
                <a:effectLst/>
                <a:latin typeface="Twinkl" pitchFamily="50" charset="0"/>
                <a:ea typeface="Calibri" panose="020F0502020204030204" pitchFamily="34" charset="0"/>
                <a:cs typeface="Times New Roman" panose="02020603050405020304" pitchFamily="18" charset="0"/>
              </a:rPr>
              <a:t>– This </a:t>
            </a:r>
            <a:r>
              <a:rPr lang="en-GB" sz="900" dirty="0">
                <a:latin typeface="Twinkl" pitchFamily="50" charset="0"/>
                <a:ea typeface="Calibri" panose="020F0502020204030204" pitchFamily="34" charset="0"/>
                <a:cs typeface="Times New Roman" panose="02020603050405020304" pitchFamily="18" charset="0"/>
              </a:rPr>
              <a:t>will be awarded for a lot of </a:t>
            </a:r>
            <a:r>
              <a:rPr lang="en-GB" sz="900" dirty="0">
                <a:effectLst/>
                <a:latin typeface="Twinkl" pitchFamily="50" charset="0"/>
                <a:ea typeface="Calibri" panose="020F0502020204030204" pitchFamily="34" charset="0"/>
                <a:cs typeface="Times New Roman" panose="02020603050405020304" pitchFamily="18" charset="0"/>
              </a:rPr>
              <a:t>different reasons; great effort in work, kindness, good behaviour in or outside school and effort made to show and share our school values. A ‘STAR’ trophy will stay on the child’s learning space for the week.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solidFill>
                  <a:srgbClr val="00B050"/>
                </a:solidFill>
                <a:effectLst/>
                <a:latin typeface="Twinkl" pitchFamily="50" charset="0"/>
                <a:ea typeface="Calibri" panose="020F0502020204030204" pitchFamily="34" charset="0"/>
                <a:cs typeface="Times New Roman" panose="02020603050405020304" pitchFamily="18" charset="0"/>
              </a:rPr>
              <a:t>‘Table of the Week’ </a:t>
            </a:r>
            <a:r>
              <a:rPr lang="en-GB" sz="900" dirty="0">
                <a:effectLst/>
                <a:latin typeface="Twinkl" pitchFamily="50" charset="0"/>
                <a:ea typeface="Calibri" panose="020F0502020204030204" pitchFamily="34" charset="0"/>
                <a:cs typeface="Times New Roman" panose="02020603050405020304" pitchFamily="18" charset="0"/>
              </a:rPr>
              <a:t>– This will be awarded to the table who have earned the most table points. These will be given </a:t>
            </a:r>
            <a:r>
              <a:rPr lang="en-GB" sz="900" dirty="0">
                <a:latin typeface="Twinkl" pitchFamily="50" charset="0"/>
                <a:ea typeface="Calibri" panose="020F0502020204030204" pitchFamily="34" charset="0"/>
                <a:cs typeface="Times New Roman" panose="02020603050405020304" pitchFamily="18" charset="0"/>
              </a:rPr>
              <a:t>to children</a:t>
            </a:r>
            <a:r>
              <a:rPr lang="en-GB" sz="900" dirty="0">
                <a:effectLst/>
                <a:latin typeface="Twinkl" pitchFamily="50" charset="0"/>
                <a:ea typeface="Calibri" panose="020F0502020204030204" pitchFamily="34" charset="0"/>
                <a:cs typeface="Times New Roman" panose="02020603050405020304" pitchFamily="18" charset="0"/>
              </a:rPr>
              <a:t> showing good behaviour, following school values and taking responsibility for themselves and their learning. The table trophy will stay on that table for the week.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solidFill>
                  <a:srgbClr val="00B050"/>
                </a:solidFill>
                <a:effectLst/>
                <a:latin typeface="Twinkl" pitchFamily="50"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Prizes will be given to those children on ‘Table of the Week’ and certificates will be awarded for ‘STAR of the Week’…We hope you have space on your fridge!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latin typeface="Twinkl" pitchFamily="50" charset="0"/>
                <a:ea typeface="Calibri" panose="020F0502020204030204" pitchFamily="34" charset="0"/>
                <a:cs typeface="Times New Roman" panose="02020603050405020304" pitchFamily="18" charset="0"/>
              </a:rPr>
              <a:t>We</a:t>
            </a:r>
            <a:r>
              <a:rPr lang="en-GB" sz="900" dirty="0">
                <a:effectLst/>
                <a:latin typeface="Twinkl" pitchFamily="50" charset="0"/>
                <a:ea typeface="Calibri" panose="020F0502020204030204" pitchFamily="34" charset="0"/>
                <a:cs typeface="Times New Roman" panose="02020603050405020304" pitchFamily="18" charset="0"/>
              </a:rPr>
              <a:t> look forward to working with you and your children to ensure that they are supported and feel valued whilst on a learning journey, with their wellbeing at the heart</a:t>
            </a:r>
            <a:r>
              <a:rPr lang="en-GB" sz="900" dirty="0">
                <a:latin typeface="Twinkl" pitchFamily="50" charset="0"/>
                <a:ea typeface="Calibri" panose="020F0502020204030204" pitchFamily="34" charset="0"/>
                <a:cs typeface="Times New Roman" panose="02020603050405020304" pitchFamily="18" charset="0"/>
              </a:rPr>
              <a:t>. We strive </a:t>
            </a:r>
            <a:r>
              <a:rPr lang="en-GB" sz="900" dirty="0">
                <a:effectLst/>
                <a:latin typeface="Twinkl" pitchFamily="50" charset="0"/>
                <a:ea typeface="Calibri" panose="020F0502020204030204" pitchFamily="34" charset="0"/>
                <a:cs typeface="Times New Roman" panose="02020603050405020304" pitchFamily="18" charset="0"/>
              </a:rPr>
              <a:t>to ensure that they fulfil their potential. “Believe you can and you’re halfway there!”  </a:t>
            </a:r>
            <a:r>
              <a:rPr lang="en-GB" sz="900" dirty="0">
                <a:effectLst/>
                <a:latin typeface="Twinkl" pitchFamily="50" charset="0"/>
                <a:ea typeface="Calibri" panose="020F0502020204030204" pitchFamily="34" charset="0"/>
                <a:cs typeface="Times New Roman" panose="02020603050405020304" pitchFamily="18" charset="0"/>
                <a:sym typeface="Wingdings" panose="05000000000000000000" pitchFamily="2" charset="2"/>
              </a:rPr>
              <a:t></a:t>
            </a:r>
            <a:endParaRPr lang="en-GB" sz="900" dirty="0">
              <a:effectLst/>
              <a:latin typeface="Twinkl" pitchFamily="50" charset="0"/>
              <a:ea typeface="Calibri" panose="020F0502020204030204" pitchFamily="34" charset="0"/>
              <a:cs typeface="Times New Roman" panose="02020603050405020304" pitchFamily="18" charset="0"/>
            </a:endParaRPr>
          </a:p>
          <a:p>
            <a:pPr>
              <a:spcAft>
                <a:spcPts val="0"/>
              </a:spcAft>
            </a:pP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If you have any questions or concerns, please </a:t>
            </a:r>
            <a:r>
              <a:rPr lang="en-GB" sz="900" dirty="0">
                <a:latin typeface="Twinkl" pitchFamily="50" charset="0"/>
                <a:ea typeface="Calibri" panose="020F0502020204030204" pitchFamily="34" charset="0"/>
                <a:cs typeface="Times New Roman" panose="02020603050405020304" pitchFamily="18" charset="0"/>
              </a:rPr>
              <a:t>come and see us at the end of the day or put a note in the reading diary.</a:t>
            </a:r>
            <a:r>
              <a:rPr lang="en-GB" sz="900" dirty="0">
                <a:effectLst/>
                <a:latin typeface="Twinkl" pitchFamily="50" charset="0"/>
                <a:ea typeface="Calibri" panose="020F0502020204030204" pitchFamily="34" charset="0"/>
                <a:cs typeface="Times New Roman" panose="02020603050405020304" pitchFamily="18" charset="0"/>
              </a:rPr>
              <a:t>  </a:t>
            </a: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Thank you for your support!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900" dirty="0">
                <a:effectLst/>
                <a:latin typeface="Twinkl" pitchFamily="50"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GB" sz="1100" dirty="0">
                <a:solidFill>
                  <a:srgbClr val="1C1C1C"/>
                </a:solidFill>
                <a:effectLst/>
                <a:latin typeface="BPreplay"/>
                <a:ea typeface="Calibri" panose="020F0502020204030204" pitchFamily="34" charset="0"/>
                <a:cs typeface="Arial" panose="020B0604020202020204" pitchFamily="34" charset="0"/>
              </a:rPr>
              <a:t> </a:t>
            </a:r>
          </a:p>
        </p:txBody>
      </p:sp>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44582" y="2211254"/>
            <a:ext cx="442916" cy="487784"/>
          </a:xfrm>
          <a:prstGeom prst="rect">
            <a:avLst/>
          </a:prstGeom>
          <a:noFill/>
          <a:ln>
            <a:noFill/>
          </a:ln>
        </p:spPr>
      </p:pic>
      <p:sp>
        <p:nvSpPr>
          <p:cNvPr id="5" name="Text Box 3"/>
          <p:cNvSpPr txBox="1"/>
          <p:nvPr/>
        </p:nvSpPr>
        <p:spPr>
          <a:xfrm>
            <a:off x="4994708" y="-1966"/>
            <a:ext cx="2202591" cy="382092"/>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spAutoFit/>
          </a:bodyPr>
          <a:lstStyle/>
          <a:p>
            <a:pPr algn="ctr">
              <a:lnSpc>
                <a:spcPct val="150000"/>
              </a:lnSpc>
              <a:spcAft>
                <a:spcPts val="800"/>
              </a:spcAft>
            </a:pPr>
            <a:r>
              <a:rPr lang="en-GB" sz="1400" b="1" dirty="0">
                <a:ln>
                  <a:noFill/>
                </a:ln>
                <a:solidFill>
                  <a:srgbClr val="5B9BD5"/>
                </a:solidFill>
                <a:effectLst>
                  <a:outerShdw blurRad="38100" dist="25400" dir="5400000" algn="ctr">
                    <a:srgbClr val="6E747A">
                      <a:alpha val="43000"/>
                    </a:srgbClr>
                  </a:outerShdw>
                </a:effectLst>
                <a:latin typeface="BPreplay"/>
                <a:ea typeface="Calibri" panose="020F0502020204030204" pitchFamily="34" charset="0"/>
                <a:cs typeface="Arial" panose="020B0604020202020204" pitchFamily="34" charset="0"/>
              </a:rPr>
              <a:t>Welcome </a:t>
            </a:r>
            <a:r>
              <a:rPr lang="en-GB" sz="1400" b="1" dirty="0">
                <a:solidFill>
                  <a:srgbClr val="5B9BD5"/>
                </a:solidFill>
                <a:effectLst>
                  <a:outerShdw blurRad="38100" dist="25400" dir="5400000" algn="ctr">
                    <a:srgbClr val="6E747A">
                      <a:alpha val="43000"/>
                    </a:srgbClr>
                  </a:outerShdw>
                </a:effectLst>
                <a:latin typeface="BPreplay"/>
                <a:ea typeface="Calibri" panose="020F0502020204030204" pitchFamily="34" charset="0"/>
                <a:cs typeface="Arial" panose="020B0604020202020204" pitchFamily="34" charset="0"/>
              </a:rPr>
              <a:t>to Bramley Class</a:t>
            </a:r>
            <a:r>
              <a:rPr lang="en-GB" sz="1400" b="1" dirty="0">
                <a:ln>
                  <a:noFill/>
                </a:ln>
                <a:solidFill>
                  <a:srgbClr val="5B9BD5"/>
                </a:solidFill>
                <a:effectLst>
                  <a:outerShdw blurRad="38100" dist="25400" dir="5400000" algn="ctr">
                    <a:srgbClr val="6E747A">
                      <a:alpha val="43000"/>
                    </a:srgbClr>
                  </a:outerShdw>
                </a:effectLst>
                <a:latin typeface="BPreplay"/>
                <a:ea typeface="Calibri" panose="020F0502020204030204" pitchFamily="34" charset="0"/>
                <a:cs typeface="Arial" panose="020B0604020202020204" pitchFamily="34" charset="0"/>
              </a:rPr>
              <a:t>!</a:t>
            </a:r>
            <a:endParaRPr lang="en-GB" sz="1100" dirty="0">
              <a:solidFill>
                <a:srgbClr val="1C1C1C"/>
              </a:solidFill>
              <a:effectLst/>
              <a:latin typeface="BPreplay"/>
              <a:ea typeface="Calibri" panose="020F0502020204030204" pitchFamily="34" charset="0"/>
              <a:cs typeface="Arial" panose="020B060402020202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513031211"/>
              </p:ext>
            </p:extLst>
          </p:nvPr>
        </p:nvGraphicFramePr>
        <p:xfrm>
          <a:off x="80691" y="96252"/>
          <a:ext cx="4000422" cy="2925279"/>
        </p:xfrm>
        <a:graphic>
          <a:graphicData uri="http://schemas.openxmlformats.org/drawingml/2006/table">
            <a:tbl>
              <a:tblPr firstRow="1" bandRow="1">
                <a:tableStyleId>{00A15C55-8517-42AA-B614-E9B94910E393}</a:tableStyleId>
              </a:tblPr>
              <a:tblGrid>
                <a:gridCol w="4000422">
                  <a:extLst>
                    <a:ext uri="{9D8B030D-6E8A-4147-A177-3AD203B41FA5}">
                      <a16:colId xmlns:a16="http://schemas.microsoft.com/office/drawing/2014/main" val="20000"/>
                    </a:ext>
                  </a:extLst>
                </a:gridCol>
              </a:tblGrid>
              <a:tr h="205913">
                <a:tc>
                  <a:txBody>
                    <a:bodyPr/>
                    <a:lstStyle/>
                    <a:p>
                      <a:pPr algn="l">
                        <a:lnSpc>
                          <a:spcPct val="107000"/>
                        </a:lnSpc>
                        <a:spcAft>
                          <a:spcPts val="0"/>
                        </a:spcAft>
                      </a:pPr>
                      <a:r>
                        <a:rPr lang="en-GB" sz="1100" b="1" kern="0" dirty="0">
                          <a:solidFill>
                            <a:srgbClr val="FFFFFF"/>
                          </a:solidFill>
                          <a:effectLst/>
                          <a:latin typeface="Twinkl" pitchFamily="50" charset="0"/>
                          <a:ea typeface="Calibri" panose="020F0502020204030204" pitchFamily="34" charset="0"/>
                          <a:cs typeface="Times New Roman" panose="02020603050405020304" pitchFamily="18" charset="0"/>
                        </a:rPr>
                        <a:t>Literacy</a:t>
                      </a:r>
                      <a:endParaRPr lang="en-GB" sz="1100" b="1" kern="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7780" marB="17780" anchor="ctr"/>
                </a:tc>
                <a:extLst>
                  <a:ext uri="{0D108BD9-81ED-4DB2-BD59-A6C34878D82A}">
                    <a16:rowId xmlns:a16="http://schemas.microsoft.com/office/drawing/2014/main" val="10000"/>
                  </a:ext>
                </a:extLst>
              </a:tr>
              <a:tr h="1221701">
                <a:tc>
                  <a:txBody>
                    <a:bodyPr/>
                    <a:lstStyle/>
                    <a:p>
                      <a:pPr marL="0" lvl="0" indent="0" algn="l">
                        <a:lnSpc>
                          <a:spcPct val="107000"/>
                        </a:lnSpc>
                        <a:spcAft>
                          <a:spcPts val="0"/>
                        </a:spcAft>
                        <a:buFont typeface="Symbol" panose="05050102010706020507" pitchFamily="18" charset="2"/>
                        <a:buNone/>
                      </a:pPr>
                      <a:r>
                        <a:rPr lang="en-GB" sz="900" b="1" dirty="0">
                          <a:solidFill>
                            <a:srgbClr val="1C1C1C"/>
                          </a:solidFill>
                          <a:effectLst/>
                          <a:latin typeface="Twinkl" pitchFamily="50" charset="0"/>
                          <a:ea typeface="Calibri" panose="020F0502020204030204" pitchFamily="34" charset="0"/>
                          <a:cs typeface="Arial" panose="020B0604020202020204" pitchFamily="34" charset="0"/>
                        </a:rPr>
                        <a:t>Phonics </a:t>
                      </a:r>
                    </a:p>
                    <a:p>
                      <a:pPr marL="0" lvl="0" indent="0" algn="l">
                        <a:lnSpc>
                          <a:spcPct val="107000"/>
                        </a:lnSpc>
                        <a:spcAft>
                          <a:spcPts val="0"/>
                        </a:spcAft>
                        <a:buFont typeface="Symbol" panose="05050102010706020507" pitchFamily="18" charset="2"/>
                        <a:buNone/>
                      </a:pPr>
                      <a:r>
                        <a:rPr lang="en-GB" sz="900" dirty="0">
                          <a:solidFill>
                            <a:srgbClr val="1C1C1C"/>
                          </a:solidFill>
                          <a:effectLst/>
                          <a:latin typeface="Twinkl" pitchFamily="50" charset="0"/>
                          <a:ea typeface="Calibri" panose="020F0502020204030204" pitchFamily="34" charset="0"/>
                          <a:cs typeface="Arial" panose="020B0604020202020204" pitchFamily="34" charset="0"/>
                        </a:rPr>
                        <a:t>Little Wandle Letters and Sounds – daily for Year 1</a:t>
                      </a:r>
                      <a:endParaRPr lang="en-GB" sz="900" dirty="0">
                        <a:solidFill>
                          <a:srgbClr val="1C1C1C"/>
                        </a:solidFill>
                        <a:effectLst/>
                        <a:latin typeface="BPreplay"/>
                        <a:ea typeface="Calibri" panose="020F0502020204030204" pitchFamily="34" charset="0"/>
                        <a:cs typeface="Arial" panose="020B0604020202020204" pitchFamily="34" charset="0"/>
                      </a:endParaRPr>
                    </a:p>
                    <a:p>
                      <a:pPr marL="0" lvl="0" indent="0" algn="l">
                        <a:lnSpc>
                          <a:spcPct val="107000"/>
                        </a:lnSpc>
                        <a:spcAft>
                          <a:spcPts val="0"/>
                        </a:spcAft>
                        <a:buFont typeface="Symbol" panose="05050102010706020507" pitchFamily="18" charset="2"/>
                        <a:buNone/>
                      </a:pPr>
                      <a:r>
                        <a:rPr lang="en-GB" sz="900" b="1" u="none" dirty="0">
                          <a:solidFill>
                            <a:srgbClr val="1C1C1C"/>
                          </a:solidFill>
                          <a:effectLst/>
                          <a:latin typeface="Twinkl" pitchFamily="50" charset="0"/>
                          <a:ea typeface="Calibri" panose="020F0502020204030204" pitchFamily="34" charset="0"/>
                          <a:cs typeface="Arial" panose="020B0604020202020204" pitchFamily="34" charset="0"/>
                        </a:rPr>
                        <a:t>Grammar</a:t>
                      </a:r>
                    </a:p>
                    <a:p>
                      <a:pPr marL="0" lvl="0" indent="0" algn="l">
                        <a:lnSpc>
                          <a:spcPct val="107000"/>
                        </a:lnSpc>
                        <a:spcAft>
                          <a:spcPts val="0"/>
                        </a:spcAft>
                        <a:buFont typeface="Symbol" panose="05050102010706020507" pitchFamily="18" charset="2"/>
                        <a:buNone/>
                      </a:pPr>
                      <a:r>
                        <a:rPr lang="en-GB" sz="900" dirty="0">
                          <a:solidFill>
                            <a:srgbClr val="1C1C1C"/>
                          </a:solidFill>
                          <a:effectLst/>
                          <a:latin typeface="Twinkl" pitchFamily="50" charset="0"/>
                          <a:ea typeface="Calibri" panose="020F0502020204030204" pitchFamily="34" charset="0"/>
                          <a:cs typeface="Arial" panose="020B0604020202020204" pitchFamily="34" charset="0"/>
                        </a:rPr>
                        <a:t>capital letters, suffixes, commands, statements and questions,  adjectives and nouns. </a:t>
                      </a:r>
                      <a:endParaRPr lang="en-GB" sz="900" dirty="0">
                        <a:solidFill>
                          <a:srgbClr val="1C1C1C"/>
                        </a:solidFill>
                        <a:effectLst/>
                        <a:latin typeface="BPreplay"/>
                        <a:ea typeface="Calibri" panose="020F0502020204030204" pitchFamily="34" charset="0"/>
                        <a:cs typeface="Arial" panose="020B0604020202020204" pitchFamily="34" charset="0"/>
                      </a:endParaRPr>
                    </a:p>
                    <a:p>
                      <a:pPr marL="0" lvl="0" indent="0" algn="l">
                        <a:lnSpc>
                          <a:spcPct val="107000"/>
                        </a:lnSpc>
                        <a:spcAft>
                          <a:spcPts val="0"/>
                        </a:spcAft>
                        <a:buFont typeface="Symbol" panose="05050102010706020507" pitchFamily="18" charset="2"/>
                        <a:buNone/>
                      </a:pPr>
                      <a:r>
                        <a:rPr lang="en-GB" sz="900" b="1" dirty="0">
                          <a:solidFill>
                            <a:srgbClr val="1C1C1C"/>
                          </a:solidFill>
                          <a:effectLst/>
                          <a:latin typeface="Twinkl" pitchFamily="50" charset="0"/>
                          <a:ea typeface="Calibri" panose="020F0502020204030204" pitchFamily="34" charset="0"/>
                          <a:cs typeface="Arial" panose="020B0604020202020204" pitchFamily="34" charset="0"/>
                        </a:rPr>
                        <a:t>Writing </a:t>
                      </a:r>
                    </a:p>
                    <a:p>
                      <a:pPr marL="0" lvl="0" indent="0" algn="l">
                        <a:lnSpc>
                          <a:spcPct val="107000"/>
                        </a:lnSpc>
                        <a:spcAft>
                          <a:spcPts val="0"/>
                        </a:spcAft>
                        <a:buFont typeface="Symbol" panose="05050102010706020507" pitchFamily="18" charset="2"/>
                        <a:buNone/>
                      </a:pPr>
                      <a:r>
                        <a:rPr lang="en-GB" sz="900" dirty="0">
                          <a:solidFill>
                            <a:srgbClr val="1C1C1C"/>
                          </a:solidFill>
                          <a:effectLst/>
                          <a:latin typeface="Twinkl" pitchFamily="50" charset="0"/>
                          <a:ea typeface="Calibri" panose="020F0502020204030204" pitchFamily="34" charset="0"/>
                          <a:cs typeface="Arial" panose="020B0604020202020204" pitchFamily="34" charset="0"/>
                        </a:rPr>
                        <a:t>Key Text Traction Man is Here – the children will be writing</a:t>
                      </a:r>
                    </a:p>
                    <a:p>
                      <a:pPr marL="0" lvl="0" indent="0" algn="l">
                        <a:lnSpc>
                          <a:spcPct val="107000"/>
                        </a:lnSpc>
                        <a:spcAft>
                          <a:spcPts val="0"/>
                        </a:spcAft>
                        <a:buFontTx/>
                        <a:buNone/>
                      </a:pPr>
                      <a:r>
                        <a:rPr lang="en-GB" sz="900" dirty="0">
                          <a:solidFill>
                            <a:srgbClr val="1C1C1C"/>
                          </a:solidFill>
                          <a:effectLst/>
                          <a:latin typeface="Twinkl" pitchFamily="50" charset="0"/>
                          <a:ea typeface="Calibri" panose="020F0502020204030204" pitchFamily="34" charset="0"/>
                          <a:cs typeface="Arial" panose="020B0604020202020204" pitchFamily="34" charset="0"/>
                        </a:rPr>
                        <a:t>story maps and comic strips to reflect their own super hero </a:t>
                      </a:r>
                    </a:p>
                    <a:p>
                      <a:pPr marL="0" lvl="0" indent="0" algn="l">
                        <a:lnSpc>
                          <a:spcPct val="107000"/>
                        </a:lnSpc>
                        <a:spcAft>
                          <a:spcPts val="0"/>
                        </a:spcAft>
                        <a:buFontTx/>
                        <a:buNone/>
                      </a:pPr>
                      <a:r>
                        <a:rPr lang="en-GB" sz="900" dirty="0">
                          <a:solidFill>
                            <a:srgbClr val="1C1C1C"/>
                          </a:solidFill>
                          <a:effectLst/>
                          <a:latin typeface="Twinkl" pitchFamily="50" charset="0"/>
                          <a:ea typeface="Calibri" panose="020F0502020204030204" pitchFamily="34" charset="0"/>
                          <a:cs typeface="Arial" panose="020B0604020202020204" pitchFamily="34" charset="0"/>
                        </a:rPr>
                        <a:t>stories.</a:t>
                      </a:r>
                      <a:endParaRPr lang="en-GB" sz="900" dirty="0">
                        <a:solidFill>
                          <a:srgbClr val="1C1C1C"/>
                        </a:solidFill>
                        <a:effectLst/>
                        <a:latin typeface="BPreplay"/>
                        <a:ea typeface="Calibri" panose="020F0502020204030204" pitchFamily="34" charset="0"/>
                        <a:cs typeface="Arial" panose="020B0604020202020204" pitchFamily="34" charset="0"/>
                      </a:endParaRPr>
                    </a:p>
                    <a:p>
                      <a:pPr marL="0" lvl="0" indent="0" algn="l">
                        <a:lnSpc>
                          <a:spcPct val="107000"/>
                        </a:lnSpc>
                        <a:spcAft>
                          <a:spcPts val="0"/>
                        </a:spcAft>
                        <a:buFont typeface="Symbol" panose="05050102010706020507" pitchFamily="18" charset="2"/>
                        <a:buNone/>
                      </a:pPr>
                      <a:endParaRPr lang="en-GB" sz="900" dirty="0">
                        <a:solidFill>
                          <a:srgbClr val="1C1C1C"/>
                        </a:solidFill>
                        <a:effectLst/>
                        <a:latin typeface="BPreplay"/>
                        <a:ea typeface="Calibri" panose="020F0502020204030204" pitchFamily="34" charset="0"/>
                        <a:cs typeface="Arial" panose="020B0604020202020204" pitchFamily="34" charset="0"/>
                      </a:endParaRPr>
                    </a:p>
                  </a:txBody>
                  <a:tcPr marL="68580" marR="68580" marT="17780" marB="17780" anchor="ctr"/>
                </a:tc>
                <a:extLst>
                  <a:ext uri="{0D108BD9-81ED-4DB2-BD59-A6C34878D82A}">
                    <a16:rowId xmlns:a16="http://schemas.microsoft.com/office/drawing/2014/main" val="10001"/>
                  </a:ext>
                </a:extLst>
              </a:tr>
              <a:tr h="1221701">
                <a:tc>
                  <a:txBody>
                    <a:bodyPr/>
                    <a:lstStyle/>
                    <a:p>
                      <a:pPr marL="0" lvl="0" indent="0" algn="l">
                        <a:lnSpc>
                          <a:spcPct val="107000"/>
                        </a:lnSpc>
                        <a:spcAft>
                          <a:spcPts val="0"/>
                        </a:spcAft>
                        <a:buFont typeface="Symbol" panose="05050102010706020507" pitchFamily="18" charset="2"/>
                        <a:buNone/>
                      </a:pPr>
                      <a:endParaRPr lang="en-GB" sz="900" dirty="0">
                        <a:solidFill>
                          <a:srgbClr val="1C1C1C"/>
                        </a:solidFill>
                        <a:effectLst/>
                        <a:latin typeface="BPreplay"/>
                        <a:ea typeface="Calibri" panose="020F0502020204030204" pitchFamily="34" charset="0"/>
                        <a:cs typeface="Arial" panose="020B0604020202020204" pitchFamily="34" charset="0"/>
                      </a:endParaRPr>
                    </a:p>
                  </a:txBody>
                  <a:tcPr marL="68580" marR="68580" marT="17780" marB="17780" anchor="ctr"/>
                </a:tc>
                <a:extLst>
                  <a:ext uri="{0D108BD9-81ED-4DB2-BD59-A6C34878D82A}">
                    <a16:rowId xmlns:a16="http://schemas.microsoft.com/office/drawing/2014/main" val="423874924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889366865"/>
              </p:ext>
            </p:extLst>
          </p:nvPr>
        </p:nvGraphicFramePr>
        <p:xfrm>
          <a:off x="80690" y="1713935"/>
          <a:ext cx="3965791" cy="1603013"/>
        </p:xfrm>
        <a:graphic>
          <a:graphicData uri="http://schemas.openxmlformats.org/drawingml/2006/table">
            <a:tbl>
              <a:tblPr firstRow="1" bandRow="1">
                <a:tableStyleId>{5C22544A-7EE6-4342-B048-85BDC9FD1C3A}</a:tableStyleId>
              </a:tblPr>
              <a:tblGrid>
                <a:gridCol w="3965791">
                  <a:extLst>
                    <a:ext uri="{9D8B030D-6E8A-4147-A177-3AD203B41FA5}">
                      <a16:colId xmlns:a16="http://schemas.microsoft.com/office/drawing/2014/main" val="20000"/>
                    </a:ext>
                  </a:extLst>
                </a:gridCol>
              </a:tblGrid>
              <a:tr h="193099">
                <a:tc>
                  <a:txBody>
                    <a:bodyPr/>
                    <a:lstStyle/>
                    <a:p>
                      <a:pPr algn="l">
                        <a:lnSpc>
                          <a:spcPct val="107000"/>
                        </a:lnSpc>
                        <a:spcAft>
                          <a:spcPts val="0"/>
                        </a:spcAft>
                      </a:pPr>
                      <a:r>
                        <a:rPr lang="en-GB" sz="1100" b="1" kern="0" dirty="0">
                          <a:solidFill>
                            <a:srgbClr val="FFFFFF"/>
                          </a:solidFill>
                          <a:effectLst/>
                          <a:latin typeface="Twinkl" pitchFamily="50" charset="0"/>
                          <a:ea typeface="Calibri" panose="020F0502020204030204" pitchFamily="34" charset="0"/>
                          <a:cs typeface="Times New Roman" panose="02020603050405020304" pitchFamily="18" charset="0"/>
                        </a:rPr>
                        <a:t>Maths – Year 1 </a:t>
                      </a:r>
                      <a:endParaRPr lang="en-GB" sz="1100" b="1" kern="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7780" marB="17780" anchor="ctr"/>
                </a:tc>
                <a:extLst>
                  <a:ext uri="{0D108BD9-81ED-4DB2-BD59-A6C34878D82A}">
                    <a16:rowId xmlns:a16="http://schemas.microsoft.com/office/drawing/2014/main" val="10000"/>
                  </a:ext>
                </a:extLst>
              </a:tr>
              <a:tr h="1396003">
                <a:tc>
                  <a:txBody>
                    <a:bodyPr/>
                    <a:lstStyle/>
                    <a:p>
                      <a:pPr marL="171450" lvl="0" indent="-171450" algn="l">
                        <a:lnSpc>
                          <a:spcPct val="107000"/>
                        </a:lnSpc>
                        <a:spcAft>
                          <a:spcPts val="0"/>
                        </a:spcAft>
                        <a:buFont typeface="Arial" panose="020B0604020202020204" pitchFamily="34" charset="0"/>
                        <a:buChar char="•"/>
                      </a:pPr>
                      <a:r>
                        <a:rPr lang="de-DE" sz="900" u="sng" dirty="0">
                          <a:solidFill>
                            <a:srgbClr val="1C1C1C"/>
                          </a:solidFill>
                          <a:effectLst/>
                          <a:latin typeface="Twinkl" pitchFamily="50" charset="0"/>
                          <a:ea typeface="Calibri" panose="020F0502020204030204" pitchFamily="34" charset="0"/>
                          <a:cs typeface="Arial" panose="020B0604020202020204" pitchFamily="34" charset="0"/>
                        </a:rPr>
                        <a:t>P</a:t>
                      </a:r>
                      <a:r>
                        <a:rPr lang="en-GB" sz="900" u="sng" dirty="0">
                          <a:solidFill>
                            <a:srgbClr val="1C1C1C"/>
                          </a:solidFill>
                          <a:effectLst/>
                          <a:latin typeface="Twinkl" pitchFamily="50" charset="0"/>
                          <a:ea typeface="Calibri" panose="020F0502020204030204" pitchFamily="34" charset="0"/>
                          <a:cs typeface="Arial" panose="020B0604020202020204" pitchFamily="34" charset="0"/>
                        </a:rPr>
                        <a:t>lace value within 10 </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900" u="none" dirty="0">
                          <a:solidFill>
                            <a:srgbClr val="1C1C1C"/>
                          </a:solidFill>
                          <a:effectLst/>
                          <a:latin typeface="Twinkl" pitchFamily="50" charset="0"/>
                          <a:ea typeface="Calibri" panose="020F0502020204030204" pitchFamily="34" charset="0"/>
                          <a:cs typeface="Arial" panose="020B0604020202020204" pitchFamily="34" charset="0"/>
                        </a:rPr>
                        <a:t>Sort and count objects. Count objects from a larger group. Represent objects. Recognise numbers as words. Count on from any number. 1 more and 1 less. Count backwards within ten. Compare groups by matching. Fewer, more, some. Less than, greater than, equal to. Compare numbers. Order objects and numbers. The number line. </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900" u="sng" dirty="0">
                          <a:solidFill>
                            <a:srgbClr val="1C1C1C"/>
                          </a:solidFill>
                          <a:effectLst/>
                          <a:latin typeface="Twinkl" pitchFamily="50" charset="0"/>
                          <a:ea typeface="Calibri" panose="020F0502020204030204" pitchFamily="34" charset="0"/>
                          <a:cs typeface="Arial" panose="020B0604020202020204" pitchFamily="34" charset="0"/>
                        </a:rPr>
                        <a:t>Addition and subtraction within 10</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en-GB" sz="900" u="none" dirty="0">
                          <a:solidFill>
                            <a:srgbClr val="1C1C1C"/>
                          </a:solidFill>
                          <a:effectLst/>
                          <a:latin typeface="Twinkl" pitchFamily="50" charset="0"/>
                          <a:ea typeface="Calibri" panose="020F0502020204030204" pitchFamily="34" charset="0"/>
                          <a:cs typeface="Arial" panose="020B0604020202020204" pitchFamily="34" charset="0"/>
                        </a:rPr>
                        <a:t>Introduce parts and wholes. Part-Whole Model. Write number sentences. Fact families  - addition facts. Number bonds within ten. </a:t>
                      </a:r>
                      <a:endParaRPr lang="en-GB" sz="900" u="none" dirty="0">
                        <a:solidFill>
                          <a:srgbClr val="1C1C1C"/>
                        </a:solidFill>
                        <a:effectLst/>
                        <a:latin typeface="BPreplay"/>
                        <a:ea typeface="Calibri" panose="020F0502020204030204" pitchFamily="34" charset="0"/>
                        <a:cs typeface="Arial" panose="020B0604020202020204" pitchFamily="34" charset="0"/>
                      </a:endParaRPr>
                    </a:p>
                  </a:txBody>
                  <a:tcPr marL="68580" marR="68580" marT="17780" marB="17780" anchor="ctr"/>
                </a:tc>
                <a:extLst>
                  <a:ext uri="{0D108BD9-81ED-4DB2-BD59-A6C34878D82A}">
                    <a16:rowId xmlns:a16="http://schemas.microsoft.com/office/drawing/2014/main" val="10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426767758"/>
              </p:ext>
            </p:extLst>
          </p:nvPr>
        </p:nvGraphicFramePr>
        <p:xfrm>
          <a:off x="80689" y="3428836"/>
          <a:ext cx="3965791" cy="2432714"/>
        </p:xfrm>
        <a:graphic>
          <a:graphicData uri="http://schemas.openxmlformats.org/drawingml/2006/table">
            <a:tbl>
              <a:tblPr firstRow="1" bandRow="1">
                <a:tableStyleId>{5C22544A-7EE6-4342-B048-85BDC9FD1C3A}</a:tableStyleId>
              </a:tblPr>
              <a:tblGrid>
                <a:gridCol w="3965791">
                  <a:extLst>
                    <a:ext uri="{9D8B030D-6E8A-4147-A177-3AD203B41FA5}">
                      <a16:colId xmlns:a16="http://schemas.microsoft.com/office/drawing/2014/main" val="20000"/>
                    </a:ext>
                  </a:extLst>
                </a:gridCol>
              </a:tblGrid>
              <a:tr h="349152">
                <a:tc>
                  <a:txBody>
                    <a:bodyPr/>
                    <a:lstStyle/>
                    <a:p>
                      <a:pPr algn="l">
                        <a:lnSpc>
                          <a:spcPct val="107000"/>
                        </a:lnSpc>
                        <a:spcAft>
                          <a:spcPts val="0"/>
                        </a:spcAft>
                      </a:pPr>
                      <a:r>
                        <a:rPr lang="en-GB" sz="1100" b="1" kern="0" dirty="0">
                          <a:solidFill>
                            <a:srgbClr val="FFFFFF"/>
                          </a:solidFill>
                          <a:effectLst/>
                          <a:latin typeface="Twinkl" pitchFamily="50" charset="0"/>
                          <a:ea typeface="Calibri" panose="020F0502020204030204" pitchFamily="34" charset="0"/>
                          <a:cs typeface="Times New Roman" panose="02020603050405020304" pitchFamily="18" charset="0"/>
                        </a:rPr>
                        <a:t>Maths – Year 2 </a:t>
                      </a:r>
                      <a:endParaRPr lang="en-GB" sz="1100" b="1" kern="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7780" marB="17780" anchor="ctr"/>
                </a:tc>
                <a:extLst>
                  <a:ext uri="{0D108BD9-81ED-4DB2-BD59-A6C34878D82A}">
                    <a16:rowId xmlns:a16="http://schemas.microsoft.com/office/drawing/2014/main" val="10000"/>
                  </a:ext>
                </a:extLst>
              </a:tr>
              <a:tr h="1546758">
                <a:tc>
                  <a:txBody>
                    <a:bodyPr/>
                    <a:lstStyle/>
                    <a:p>
                      <a:pPr marL="171450" lvl="0" indent="-171450" algn="l">
                        <a:lnSpc>
                          <a:spcPct val="107000"/>
                        </a:lnSpc>
                        <a:spcAft>
                          <a:spcPts val="0"/>
                        </a:spcAft>
                        <a:buFont typeface="Arial" panose="020B0604020202020204" pitchFamily="34" charset="0"/>
                        <a:buChar char="•"/>
                      </a:pPr>
                      <a:r>
                        <a:rPr lang="de-DE" sz="900" u="sng" dirty="0">
                          <a:solidFill>
                            <a:srgbClr val="1C1C1C"/>
                          </a:solidFill>
                          <a:effectLst/>
                          <a:latin typeface="BPreplay"/>
                          <a:ea typeface="Calibri" panose="020F0502020204030204" pitchFamily="34" charset="0"/>
                          <a:cs typeface="Arial" panose="020B0604020202020204" pitchFamily="34" charset="0"/>
                        </a:rPr>
                        <a:t>Place value</a:t>
                      </a:r>
                    </a:p>
                    <a:p>
                      <a:pPr marL="0" lvl="0" indent="0" algn="l">
                        <a:lnSpc>
                          <a:spcPct val="107000"/>
                        </a:lnSpc>
                        <a:spcAft>
                          <a:spcPts val="0"/>
                        </a:spcAft>
                        <a:buFont typeface="Symbol" panose="05050102010706020507" pitchFamily="18" charset="2"/>
                        <a:buNone/>
                      </a:pPr>
                      <a:r>
                        <a:rPr lang="de-DE" sz="900" dirty="0">
                          <a:solidFill>
                            <a:srgbClr val="1C1C1C"/>
                          </a:solidFill>
                          <a:effectLst/>
                          <a:latin typeface="BPreplay"/>
                          <a:ea typeface="Calibri" panose="020F0502020204030204" pitchFamily="34" charset="0"/>
                          <a:cs typeface="Arial" panose="020B0604020202020204" pitchFamily="34" charset="0"/>
                        </a:rPr>
                        <a:t>Numbers to 20. Count objects to 100 by making 10s. </a:t>
                      </a:r>
                      <a:r>
                        <a:rPr lang="en-GB" sz="900" dirty="0"/>
                        <a:t>Recognise tens and ones. Use a place value chart. Partition numbers to 100. Write numbers to 100 in words. Flexibly partition numbers to 100. Write numbers to 100 in expanded form. 10s on the number line to 10. 10s and 1s on the number line to 100. Estimate numbers on a number line. Compare objects and numbers. Order objects and numbers. Count in 2s, 5s and 10s. Count in 3s. </a:t>
                      </a:r>
                    </a:p>
                    <a:p>
                      <a:pPr marL="171450" lvl="0" indent="-171450" algn="l">
                        <a:lnSpc>
                          <a:spcPct val="107000"/>
                        </a:lnSpc>
                        <a:spcAft>
                          <a:spcPts val="0"/>
                        </a:spcAft>
                        <a:buFont typeface="Arial" panose="020B0604020202020204" pitchFamily="34" charset="0"/>
                        <a:buChar char="•"/>
                      </a:pPr>
                      <a:r>
                        <a:rPr lang="en-GB" sz="900" u="sng" dirty="0">
                          <a:solidFill>
                            <a:srgbClr val="1C1C1C"/>
                          </a:solidFill>
                          <a:effectLst/>
                          <a:latin typeface="BPreplay"/>
                          <a:ea typeface="Calibri" panose="020F0502020204030204" pitchFamily="34" charset="0"/>
                          <a:cs typeface="Arial" panose="020B0604020202020204" pitchFamily="34" charset="0"/>
                        </a:rPr>
                        <a:t>Addition and subtraction within 100</a:t>
                      </a:r>
                    </a:p>
                    <a:p>
                      <a:pPr marL="0" lvl="0" indent="0" algn="l">
                        <a:lnSpc>
                          <a:spcPct val="107000"/>
                        </a:lnSpc>
                        <a:spcAft>
                          <a:spcPts val="0"/>
                        </a:spcAft>
                        <a:buFont typeface="Arial" panose="020B0604020202020204" pitchFamily="34" charset="0"/>
                        <a:buNone/>
                      </a:pPr>
                      <a:r>
                        <a:rPr lang="en-GB" sz="900" u="none" dirty="0">
                          <a:solidFill>
                            <a:srgbClr val="1C1C1C"/>
                          </a:solidFill>
                          <a:effectLst/>
                          <a:latin typeface="BPreplay"/>
                          <a:ea typeface="Calibri" panose="020F0502020204030204" pitchFamily="34" charset="0"/>
                          <a:cs typeface="Arial" panose="020B0604020202020204" pitchFamily="34" charset="0"/>
                        </a:rPr>
                        <a:t>Bonds to 10. Fact families – addition and subtraction within 20. Related facts. Bonds to 100 (tens). Add and subtract 1s. Add by making ten. Add three 1-digit numbers. Add to the next ten. Add and subtract across ten. </a:t>
                      </a:r>
                      <a:r>
                        <a:rPr lang="en-GB" sz="900" dirty="0"/>
                        <a:t>Subtract a 1-digit number from a 2-digit number (across a 10). </a:t>
                      </a:r>
                      <a:endParaRPr lang="en-GB" sz="900" u="none" dirty="0">
                        <a:solidFill>
                          <a:srgbClr val="1C1C1C"/>
                        </a:solidFill>
                        <a:effectLst/>
                        <a:latin typeface="BPreplay"/>
                        <a:ea typeface="Calibri" panose="020F0502020204030204" pitchFamily="34" charset="0"/>
                        <a:cs typeface="Arial" panose="020B0604020202020204" pitchFamily="34" charset="0"/>
                      </a:endParaRPr>
                    </a:p>
                    <a:p>
                      <a:pPr marL="171450" lvl="0" indent="-171450" algn="l">
                        <a:lnSpc>
                          <a:spcPct val="107000"/>
                        </a:lnSpc>
                        <a:spcAft>
                          <a:spcPts val="0"/>
                        </a:spcAft>
                        <a:buFont typeface="Arial" panose="020B0604020202020204" pitchFamily="34" charset="0"/>
                        <a:buChar char="•"/>
                      </a:pPr>
                      <a:endParaRPr lang="en-GB" sz="900" u="sng" dirty="0">
                        <a:solidFill>
                          <a:srgbClr val="1C1C1C"/>
                        </a:solidFill>
                        <a:effectLst/>
                        <a:latin typeface="BPreplay"/>
                        <a:ea typeface="Calibri" panose="020F0502020204030204" pitchFamily="34" charset="0"/>
                        <a:cs typeface="Arial" panose="020B0604020202020204" pitchFamily="34" charset="0"/>
                      </a:endParaRPr>
                    </a:p>
                    <a:p>
                      <a:pPr marL="171450" lvl="0" indent="-171450" algn="l">
                        <a:lnSpc>
                          <a:spcPct val="107000"/>
                        </a:lnSpc>
                        <a:spcAft>
                          <a:spcPts val="0"/>
                        </a:spcAft>
                        <a:buFont typeface="Arial" panose="020B0604020202020204" pitchFamily="34" charset="0"/>
                        <a:buChar char="•"/>
                      </a:pPr>
                      <a:endParaRPr lang="en-GB" sz="900" u="sng" dirty="0">
                        <a:solidFill>
                          <a:srgbClr val="1C1C1C"/>
                        </a:solidFill>
                        <a:effectLst/>
                        <a:latin typeface="BPreplay"/>
                        <a:ea typeface="Calibri" panose="020F0502020204030204" pitchFamily="34" charset="0"/>
                        <a:cs typeface="Arial" panose="020B0604020202020204" pitchFamily="34" charset="0"/>
                      </a:endParaRPr>
                    </a:p>
                  </a:txBody>
                  <a:tcPr marL="68580" marR="68580" marT="17780" marB="17780" anchor="ct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63531268"/>
              </p:ext>
            </p:extLst>
          </p:nvPr>
        </p:nvGraphicFramePr>
        <p:xfrm>
          <a:off x="7958883" y="114200"/>
          <a:ext cx="4085896" cy="1352550"/>
        </p:xfrm>
        <a:graphic>
          <a:graphicData uri="http://schemas.openxmlformats.org/drawingml/2006/table">
            <a:tbl>
              <a:tblPr firstRow="1" bandRow="1">
                <a:tableStyleId>{93296810-A885-4BE3-A3E7-6D5BEEA58F35}</a:tableStyleId>
              </a:tblPr>
              <a:tblGrid>
                <a:gridCol w="4085896">
                  <a:extLst>
                    <a:ext uri="{9D8B030D-6E8A-4147-A177-3AD203B41FA5}">
                      <a16:colId xmlns:a16="http://schemas.microsoft.com/office/drawing/2014/main" val="20000"/>
                    </a:ext>
                  </a:extLst>
                </a:gridCol>
              </a:tblGrid>
              <a:tr h="134754">
                <a:tc>
                  <a:txBody>
                    <a:bodyPr/>
                    <a:lstStyle/>
                    <a:p>
                      <a:pPr algn="l">
                        <a:lnSpc>
                          <a:spcPct val="107000"/>
                        </a:lnSpc>
                        <a:spcAft>
                          <a:spcPts val="0"/>
                        </a:spcAft>
                      </a:pPr>
                      <a:r>
                        <a:rPr lang="en-GB" sz="1100" b="1" kern="0" dirty="0">
                          <a:solidFill>
                            <a:srgbClr val="FFFFFF"/>
                          </a:solidFill>
                          <a:effectLst/>
                          <a:latin typeface="Twinkl" pitchFamily="50" charset="0"/>
                          <a:ea typeface="Calibri" panose="020F0502020204030204" pitchFamily="34" charset="0"/>
                          <a:cs typeface="Times New Roman" panose="02020603050405020304" pitchFamily="18" charset="0"/>
                        </a:rPr>
                        <a:t>Topic (History &amp; Design and Technology)</a:t>
                      </a:r>
                      <a:endParaRPr lang="en-GB" sz="1100" b="1" kern="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7780" marB="17780" anchor="ctr"/>
                </a:tc>
                <a:extLst>
                  <a:ext uri="{0D108BD9-81ED-4DB2-BD59-A6C34878D82A}">
                    <a16:rowId xmlns:a16="http://schemas.microsoft.com/office/drawing/2014/main" val="10000"/>
                  </a:ext>
                </a:extLst>
              </a:tr>
              <a:tr h="628327">
                <a:tc>
                  <a:txBody>
                    <a:bodyPr/>
                    <a:lstStyle/>
                    <a:p>
                      <a:pPr marL="0" lvl="0" indent="0" algn="l">
                        <a:lnSpc>
                          <a:spcPct val="107000"/>
                        </a:lnSpc>
                        <a:spcAft>
                          <a:spcPts val="0"/>
                        </a:spcAft>
                        <a:buFont typeface="Symbol" panose="05050102010706020507" pitchFamily="18" charset="2"/>
                        <a:buNone/>
                      </a:pPr>
                      <a:r>
                        <a:rPr lang="en-GB" sz="900" b="1" dirty="0">
                          <a:solidFill>
                            <a:srgbClr val="1C1C1C"/>
                          </a:solidFill>
                          <a:effectLst/>
                          <a:latin typeface="Twinkl" pitchFamily="50" charset="0"/>
                          <a:ea typeface="Calibri" panose="020F0502020204030204" pitchFamily="34" charset="0"/>
                          <a:cs typeface="Arial" panose="020B0604020202020204" pitchFamily="34" charset="0"/>
                        </a:rPr>
                        <a:t>Houses and Homes </a:t>
                      </a:r>
                    </a:p>
                    <a:p>
                      <a:pPr rtl="0" fontAlgn="base"/>
                      <a:r>
                        <a:rPr lang="en-GB" sz="900" kern="1200" baseline="0" dirty="0">
                          <a:solidFill>
                            <a:srgbClr val="1C1C1C"/>
                          </a:solidFill>
                          <a:effectLst/>
                          <a:latin typeface="Twinkl" pitchFamily="50" charset="0"/>
                          <a:ea typeface="+mn-ea"/>
                          <a:cs typeface="Arial" panose="020B0604020202020204" pitchFamily="34" charset="0"/>
                        </a:rPr>
                        <a:t>Identify a variety of homes today and investigate similarities and differences between them. Learn what different building materials were used in homes built a long time ago. Find out what Victorian homes were like. Observe different types of houses and homes in Speen. Explore what windmills are and how they are/ were used. Investigate and explore ways of making strong bases and sails. Design, build and evaluate a windmill.  </a:t>
                      </a:r>
                    </a:p>
                    <a:p>
                      <a:pPr marL="0" lvl="0" indent="0" algn="l">
                        <a:lnSpc>
                          <a:spcPct val="107000"/>
                        </a:lnSpc>
                        <a:spcAft>
                          <a:spcPts val="0"/>
                        </a:spcAft>
                        <a:buFont typeface="Symbol" panose="05050102010706020507" pitchFamily="18" charset="2"/>
                        <a:buNone/>
                      </a:pPr>
                      <a:endParaRPr lang="en-GB" sz="900" dirty="0">
                        <a:solidFill>
                          <a:srgbClr val="1C1C1C"/>
                        </a:solidFill>
                        <a:effectLst/>
                        <a:latin typeface="Twinkl" pitchFamily="50" charset="0"/>
                        <a:ea typeface="Calibri" panose="020F0502020204030204" pitchFamily="34" charset="0"/>
                        <a:cs typeface="Arial" panose="020B0604020202020204" pitchFamily="34" charset="0"/>
                      </a:endParaRPr>
                    </a:p>
                  </a:txBody>
                  <a:tcPr marL="68580" marR="68580" marT="17780" marB="17780" anchor="ct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985453006"/>
              </p:ext>
            </p:extLst>
          </p:nvPr>
        </p:nvGraphicFramePr>
        <p:xfrm>
          <a:off x="80689" y="5573604"/>
          <a:ext cx="3965790" cy="1284396"/>
        </p:xfrm>
        <a:graphic>
          <a:graphicData uri="http://schemas.openxmlformats.org/drawingml/2006/table">
            <a:tbl>
              <a:tblPr firstRow="1" bandRow="1">
                <a:tableStyleId>{00A15C55-8517-42AA-B614-E9B94910E393}</a:tableStyleId>
              </a:tblPr>
              <a:tblGrid>
                <a:gridCol w="3965790">
                  <a:extLst>
                    <a:ext uri="{9D8B030D-6E8A-4147-A177-3AD203B41FA5}">
                      <a16:colId xmlns:a16="http://schemas.microsoft.com/office/drawing/2014/main" val="20000"/>
                    </a:ext>
                  </a:extLst>
                </a:gridCol>
              </a:tblGrid>
              <a:tr h="192296">
                <a:tc>
                  <a:txBody>
                    <a:bodyPr/>
                    <a:lstStyle/>
                    <a:p>
                      <a:pPr algn="just">
                        <a:lnSpc>
                          <a:spcPct val="107000"/>
                        </a:lnSpc>
                        <a:spcAft>
                          <a:spcPts val="0"/>
                        </a:spcAft>
                      </a:pPr>
                      <a:r>
                        <a:rPr lang="en-GB" sz="1100" b="1" dirty="0">
                          <a:solidFill>
                            <a:srgbClr val="FFFFFF"/>
                          </a:solidFill>
                          <a:effectLst/>
                          <a:latin typeface="Twinkl" pitchFamily="50" charset="0"/>
                          <a:ea typeface="Calibri" panose="020F0502020204030204" pitchFamily="34" charset="0"/>
                          <a:cs typeface="Arial" panose="020B0604020202020204" pitchFamily="34" charset="0"/>
                        </a:rPr>
                        <a:t>Science</a:t>
                      </a:r>
                      <a:endParaRPr lang="en-GB" sz="1600" b="1" dirty="0">
                        <a:solidFill>
                          <a:srgbClr val="FFFFFF"/>
                        </a:solidFill>
                        <a:effectLst/>
                        <a:latin typeface="BPreplay"/>
                        <a:ea typeface="Calibri" panose="020F0502020204030204" pitchFamily="34" charset="0"/>
                        <a:cs typeface="Arial" panose="020B0604020202020204" pitchFamily="34" charset="0"/>
                      </a:endParaRPr>
                    </a:p>
                  </a:txBody>
                  <a:tcPr marL="68580" marR="68580" marT="17780" marB="17780" anchor="ctr">
                    <a:solidFill>
                      <a:srgbClr val="FF0000"/>
                    </a:solidFill>
                  </a:tcPr>
                </a:tc>
                <a:extLst>
                  <a:ext uri="{0D108BD9-81ED-4DB2-BD59-A6C34878D82A}">
                    <a16:rowId xmlns:a16="http://schemas.microsoft.com/office/drawing/2014/main" val="10000"/>
                  </a:ext>
                </a:extLst>
              </a:tr>
              <a:tr h="1077386">
                <a:tc>
                  <a:txBody>
                    <a:bodyPr/>
                    <a:lstStyle/>
                    <a:p>
                      <a:pPr marL="0" lvl="0" indent="0" algn="l">
                        <a:lnSpc>
                          <a:spcPct val="107000"/>
                        </a:lnSpc>
                        <a:spcAft>
                          <a:spcPts val="0"/>
                        </a:spcAft>
                        <a:buFont typeface="Symbol" panose="05050102010706020507" pitchFamily="18" charset="2"/>
                        <a:buNone/>
                      </a:pPr>
                      <a:r>
                        <a:rPr lang="en-GB" sz="900" b="1" dirty="0">
                          <a:solidFill>
                            <a:srgbClr val="1C1C1C"/>
                          </a:solidFill>
                          <a:effectLst/>
                          <a:latin typeface="Twinkl" pitchFamily="50" charset="0"/>
                          <a:ea typeface="Calibri" panose="020F0502020204030204" pitchFamily="34" charset="0"/>
                          <a:cs typeface="Arial" panose="020B0604020202020204" pitchFamily="34" charset="0"/>
                        </a:rPr>
                        <a:t>Animals Including Humans       ‘Amazing</a:t>
                      </a:r>
                      <a:r>
                        <a:rPr lang="en-GB" sz="900" b="1" baseline="0" dirty="0">
                          <a:solidFill>
                            <a:srgbClr val="1C1C1C"/>
                          </a:solidFill>
                          <a:effectLst/>
                          <a:latin typeface="Twinkl" pitchFamily="50" charset="0"/>
                          <a:ea typeface="Calibri" panose="020F0502020204030204" pitchFamily="34" charset="0"/>
                          <a:cs typeface="Arial" panose="020B0604020202020204" pitchFamily="34" charset="0"/>
                        </a:rPr>
                        <a:t> Me’</a:t>
                      </a:r>
                    </a:p>
                    <a:p>
                      <a:pPr marL="0" lvl="0" indent="0" algn="l">
                        <a:lnSpc>
                          <a:spcPct val="107000"/>
                        </a:lnSpc>
                        <a:spcAft>
                          <a:spcPts val="0"/>
                        </a:spcAft>
                        <a:buFont typeface="Symbol" panose="05050102010706020507" pitchFamily="18" charset="2"/>
                        <a:buNone/>
                      </a:pPr>
                      <a:r>
                        <a:rPr lang="en-GB" sz="900" kern="1200" dirty="0">
                          <a:solidFill>
                            <a:srgbClr val="1C1C1C"/>
                          </a:solidFill>
                          <a:effectLst/>
                          <a:latin typeface="Twinkl" pitchFamily="50" charset="0"/>
                          <a:ea typeface="+mn-ea"/>
                          <a:cs typeface="Arial" panose="020B0604020202020204" pitchFamily="34" charset="0"/>
                        </a:rPr>
                        <a:t>Understand that animals, including humans grow and go through a life cycle. </a:t>
                      </a:r>
                      <a:r>
                        <a:rPr lang="en-GB" sz="900" baseline="0" dirty="0">
                          <a:solidFill>
                            <a:srgbClr val="1C1C1C"/>
                          </a:solidFill>
                          <a:effectLst/>
                          <a:latin typeface="Twinkl" pitchFamily="50" charset="0"/>
                          <a:ea typeface="Calibri" panose="020F0502020204030204" pitchFamily="34" charset="0"/>
                          <a:cs typeface="Arial" panose="020B0604020202020204" pitchFamily="34" charset="0"/>
                        </a:rPr>
                        <a:t>Name parts of our bodies and collect information about them by observing, measuring and noticing patterns. Understand that our senses help us to explore the world around us. </a:t>
                      </a:r>
                      <a:r>
                        <a:rPr lang="en-GB" sz="900" kern="1200" baseline="0" dirty="0">
                          <a:solidFill>
                            <a:srgbClr val="1C1C1C"/>
                          </a:solidFill>
                          <a:effectLst/>
                          <a:latin typeface="Twinkl" pitchFamily="50" charset="0"/>
                          <a:ea typeface="+mn-ea"/>
                          <a:cs typeface="Arial" panose="020B0604020202020204" pitchFamily="34" charset="0"/>
                        </a:rPr>
                        <a:t>Learn what animals, including humans, need to survive. Test the effects of exercise on the human body. E</a:t>
                      </a:r>
                      <a:r>
                        <a:rPr lang="en-GB" sz="900" baseline="0" dirty="0">
                          <a:solidFill>
                            <a:srgbClr val="1C1C1C"/>
                          </a:solidFill>
                          <a:effectLst/>
                          <a:latin typeface="Twinkl" pitchFamily="50" charset="0"/>
                          <a:ea typeface="Calibri" panose="020F0502020204030204" pitchFamily="34" charset="0"/>
                          <a:cs typeface="Arial" panose="020B0604020202020204" pitchFamily="34" charset="0"/>
                        </a:rPr>
                        <a:t>xplore the different food groups and to understand what is meant by a ‘balanced diet’. </a:t>
                      </a:r>
                      <a:endParaRPr lang="en-GB" sz="900" dirty="0">
                        <a:solidFill>
                          <a:srgbClr val="1C1C1C"/>
                        </a:solidFill>
                        <a:effectLst/>
                        <a:latin typeface="Twinkl" pitchFamily="50" charset="0"/>
                        <a:ea typeface="Calibri" panose="020F0502020204030204" pitchFamily="34" charset="0"/>
                        <a:cs typeface="Arial" panose="020B0604020202020204" pitchFamily="34" charset="0"/>
                      </a:endParaRPr>
                    </a:p>
                  </a:txBody>
                  <a:tcPr marL="68580" marR="68580" marT="17780" marB="17780" anchor="ctr">
                    <a:solidFill>
                      <a:srgbClr val="FF8989"/>
                    </a:solidFill>
                  </a:tcPr>
                </a:tc>
                <a:extLst>
                  <a:ext uri="{0D108BD9-81ED-4DB2-BD59-A6C34878D82A}">
                    <a16:rowId xmlns:a16="http://schemas.microsoft.com/office/drawing/2014/main" val="10001"/>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665447222"/>
              </p:ext>
            </p:extLst>
          </p:nvPr>
        </p:nvGraphicFramePr>
        <p:xfrm>
          <a:off x="7986592" y="2455146"/>
          <a:ext cx="4085898" cy="999744"/>
        </p:xfrm>
        <a:graphic>
          <a:graphicData uri="http://schemas.openxmlformats.org/drawingml/2006/table">
            <a:tbl>
              <a:tblPr firstRow="1" bandRow="1">
                <a:tableStyleId>{5C22544A-7EE6-4342-B048-85BDC9FD1C3A}</a:tableStyleId>
              </a:tblPr>
              <a:tblGrid>
                <a:gridCol w="4085898">
                  <a:extLst>
                    <a:ext uri="{9D8B030D-6E8A-4147-A177-3AD203B41FA5}">
                      <a16:colId xmlns:a16="http://schemas.microsoft.com/office/drawing/2014/main" val="20000"/>
                    </a:ext>
                  </a:extLst>
                </a:gridCol>
              </a:tblGrid>
              <a:tr h="213393">
                <a:tc>
                  <a:txBody>
                    <a:bodyPr/>
                    <a:lstStyle/>
                    <a:p>
                      <a:pPr algn="just">
                        <a:lnSpc>
                          <a:spcPct val="107000"/>
                        </a:lnSpc>
                        <a:spcAft>
                          <a:spcPts val="0"/>
                        </a:spcAft>
                      </a:pPr>
                      <a:r>
                        <a:rPr lang="en-GB" sz="1100" b="1" dirty="0">
                          <a:solidFill>
                            <a:srgbClr val="FFFFFF"/>
                          </a:solidFill>
                          <a:effectLst/>
                          <a:latin typeface="Twinkl" pitchFamily="50" charset="0"/>
                          <a:ea typeface="Calibri" panose="020F0502020204030204" pitchFamily="34" charset="0"/>
                          <a:cs typeface="Arial" panose="020B0604020202020204" pitchFamily="34" charset="0"/>
                        </a:rPr>
                        <a:t>RE</a:t>
                      </a:r>
                      <a:endParaRPr lang="en-GB" sz="1600" b="1" dirty="0">
                        <a:solidFill>
                          <a:srgbClr val="FFFFFF"/>
                        </a:solidFill>
                        <a:effectLst/>
                        <a:latin typeface="BPreplay"/>
                        <a:ea typeface="Calibri" panose="020F0502020204030204" pitchFamily="34" charset="0"/>
                        <a:cs typeface="Arial" panose="020B0604020202020204" pitchFamily="34" charset="0"/>
                      </a:endParaRPr>
                    </a:p>
                  </a:txBody>
                  <a:tcPr marL="68580" marR="68580" marT="17780" marB="17780" anchor="ctr">
                    <a:solidFill>
                      <a:srgbClr val="7030A0"/>
                    </a:solidFill>
                  </a:tcPr>
                </a:tc>
                <a:extLst>
                  <a:ext uri="{0D108BD9-81ED-4DB2-BD59-A6C34878D82A}">
                    <a16:rowId xmlns:a16="http://schemas.microsoft.com/office/drawing/2014/main" val="10000"/>
                  </a:ext>
                </a:extLst>
              </a:tr>
              <a:tr h="786351">
                <a:tc>
                  <a:txBody>
                    <a:bodyPr/>
                    <a:lstStyle/>
                    <a:p>
                      <a:pPr marL="0" lvl="0" indent="0" algn="l">
                        <a:lnSpc>
                          <a:spcPct val="107000"/>
                        </a:lnSpc>
                        <a:spcAft>
                          <a:spcPts val="0"/>
                        </a:spcAft>
                        <a:buFont typeface="Symbol" panose="05050102010706020507" pitchFamily="18" charset="2"/>
                        <a:buNone/>
                      </a:pPr>
                      <a:r>
                        <a:rPr lang="en-GB" sz="900" b="1" baseline="0" dirty="0">
                          <a:solidFill>
                            <a:srgbClr val="1C1C1C"/>
                          </a:solidFill>
                          <a:effectLst/>
                          <a:latin typeface="Twinkl" pitchFamily="50" charset="0"/>
                          <a:ea typeface="Calibri" panose="020F0502020204030204" pitchFamily="34" charset="0"/>
                          <a:cs typeface="Arial" panose="020B0604020202020204" pitchFamily="34" charset="0"/>
                        </a:rPr>
                        <a:t>Leaders and Special People</a:t>
                      </a:r>
                    </a:p>
                    <a:p>
                      <a:pPr marL="0" lvl="0" indent="0" algn="l">
                        <a:lnSpc>
                          <a:spcPct val="107000"/>
                        </a:lnSpc>
                        <a:spcAft>
                          <a:spcPts val="0"/>
                        </a:spcAft>
                        <a:buFont typeface="Symbol" panose="05050102010706020507" pitchFamily="18" charset="2"/>
                        <a:buNone/>
                      </a:pPr>
                      <a:r>
                        <a:rPr lang="en-GB" sz="900" baseline="0" dirty="0">
                          <a:solidFill>
                            <a:srgbClr val="1C1C1C"/>
                          </a:solidFill>
                          <a:effectLst/>
                          <a:latin typeface="Twinkl" pitchFamily="50" charset="0"/>
                          <a:ea typeface="Calibri" panose="020F0502020204030204" pitchFamily="34" charset="0"/>
                          <a:cs typeface="Arial" panose="020B0604020202020204" pitchFamily="34" charset="0"/>
                        </a:rPr>
                        <a:t>Our family, leaders in our school, leaders in our churches, faith leaders and special people in the bible.</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900" baseline="0" dirty="0">
                          <a:solidFill>
                            <a:srgbClr val="1C1C1C"/>
                          </a:solidFill>
                          <a:effectLst/>
                          <a:latin typeface="Twinkl" pitchFamily="50" charset="0"/>
                          <a:ea typeface="Calibri" panose="020F0502020204030204" pitchFamily="34" charset="0"/>
                          <a:cs typeface="Arial" panose="020B0604020202020204" pitchFamily="34" charset="0"/>
                        </a:rPr>
                        <a:t>Miss </a:t>
                      </a:r>
                      <a:r>
                        <a:rPr lang="en-GB" sz="900" baseline="0" dirty="0" err="1">
                          <a:solidFill>
                            <a:srgbClr val="1C1C1C"/>
                          </a:solidFill>
                          <a:effectLst/>
                          <a:latin typeface="Twinkl" pitchFamily="50" charset="0"/>
                          <a:ea typeface="Calibri" panose="020F0502020204030204" pitchFamily="34" charset="0"/>
                          <a:cs typeface="Arial" panose="020B0604020202020204" pitchFamily="34" charset="0"/>
                        </a:rPr>
                        <a:t>Greathead</a:t>
                      </a:r>
                      <a:r>
                        <a:rPr lang="en-GB" sz="900" baseline="0" dirty="0">
                          <a:solidFill>
                            <a:srgbClr val="1C1C1C"/>
                          </a:solidFill>
                          <a:effectLst/>
                          <a:latin typeface="Twinkl" pitchFamily="50" charset="0"/>
                          <a:ea typeface="Calibri" panose="020F0502020204030204" pitchFamily="34" charset="0"/>
                          <a:cs typeface="Arial" panose="020B0604020202020204" pitchFamily="34" charset="0"/>
                        </a:rPr>
                        <a:t> is teaching RE on Monday afternoons.       </a:t>
                      </a:r>
                    </a:p>
                    <a:p>
                      <a:pPr marL="0" lvl="0" indent="0" algn="l">
                        <a:lnSpc>
                          <a:spcPct val="107000"/>
                        </a:lnSpc>
                        <a:spcAft>
                          <a:spcPts val="0"/>
                        </a:spcAft>
                        <a:buFont typeface="Symbol" panose="05050102010706020507" pitchFamily="18" charset="2"/>
                        <a:buNone/>
                      </a:pPr>
                      <a:endParaRPr lang="en-GB" sz="900" dirty="0">
                        <a:solidFill>
                          <a:srgbClr val="1C1C1C"/>
                        </a:solidFill>
                        <a:effectLst/>
                        <a:latin typeface="Twinkl" pitchFamily="50" charset="0"/>
                        <a:ea typeface="Calibri" panose="020F0502020204030204" pitchFamily="34" charset="0"/>
                        <a:cs typeface="Arial" panose="020B0604020202020204" pitchFamily="34" charset="0"/>
                      </a:endParaRPr>
                    </a:p>
                  </a:txBody>
                  <a:tcPr marL="68580" marR="68580" marT="17780" marB="17780" anchor="ctr">
                    <a:solidFill>
                      <a:srgbClr val="EFC8F0"/>
                    </a:solidFill>
                  </a:tcPr>
                </a:tc>
                <a:extLst>
                  <a:ext uri="{0D108BD9-81ED-4DB2-BD59-A6C34878D82A}">
                    <a16:rowId xmlns:a16="http://schemas.microsoft.com/office/drawing/2014/main" val="10001"/>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226393286"/>
              </p:ext>
            </p:extLst>
          </p:nvPr>
        </p:nvGraphicFramePr>
        <p:xfrm>
          <a:off x="7986592" y="1466730"/>
          <a:ext cx="4085897" cy="969836"/>
        </p:xfrm>
        <a:graphic>
          <a:graphicData uri="http://schemas.openxmlformats.org/drawingml/2006/table">
            <a:tbl>
              <a:tblPr firstRow="1" bandRow="1">
                <a:tableStyleId>{5C22544A-7EE6-4342-B048-85BDC9FD1C3A}</a:tableStyleId>
              </a:tblPr>
              <a:tblGrid>
                <a:gridCol w="4085897">
                  <a:extLst>
                    <a:ext uri="{9D8B030D-6E8A-4147-A177-3AD203B41FA5}">
                      <a16:colId xmlns:a16="http://schemas.microsoft.com/office/drawing/2014/main" val="20000"/>
                    </a:ext>
                  </a:extLst>
                </a:gridCol>
              </a:tblGrid>
              <a:tr h="172578">
                <a:tc>
                  <a:txBody>
                    <a:bodyPr/>
                    <a:lstStyle/>
                    <a:p>
                      <a:pPr algn="just">
                        <a:lnSpc>
                          <a:spcPct val="107000"/>
                        </a:lnSpc>
                        <a:spcAft>
                          <a:spcPts val="0"/>
                        </a:spcAft>
                      </a:pPr>
                      <a:r>
                        <a:rPr lang="en-GB" sz="1100" b="1" dirty="0">
                          <a:solidFill>
                            <a:srgbClr val="FFFFFF"/>
                          </a:solidFill>
                          <a:effectLst/>
                          <a:latin typeface="Twinkl" pitchFamily="50" charset="0"/>
                          <a:ea typeface="Calibri" panose="020F0502020204030204" pitchFamily="34" charset="0"/>
                          <a:cs typeface="Arial" panose="020B0604020202020204" pitchFamily="34" charset="0"/>
                        </a:rPr>
                        <a:t>PSHE</a:t>
                      </a:r>
                      <a:endParaRPr lang="en-GB" sz="1600" b="1" dirty="0">
                        <a:solidFill>
                          <a:srgbClr val="FFFFFF"/>
                        </a:solidFill>
                        <a:effectLst/>
                        <a:latin typeface="BPreplay"/>
                        <a:ea typeface="Calibri" panose="020F0502020204030204" pitchFamily="34" charset="0"/>
                        <a:cs typeface="Arial" panose="020B0604020202020204" pitchFamily="34" charset="0"/>
                      </a:endParaRPr>
                    </a:p>
                  </a:txBody>
                  <a:tcPr marL="68580" marR="68580" marT="17780" marB="17780" anchor="ctr">
                    <a:solidFill>
                      <a:srgbClr val="00B0F0"/>
                    </a:solidFill>
                  </a:tcPr>
                </a:tc>
                <a:extLst>
                  <a:ext uri="{0D108BD9-81ED-4DB2-BD59-A6C34878D82A}">
                    <a16:rowId xmlns:a16="http://schemas.microsoft.com/office/drawing/2014/main" val="10000"/>
                  </a:ext>
                </a:extLst>
              </a:tr>
              <a:tr h="548301">
                <a:tc>
                  <a:txBody>
                    <a:bodyPr/>
                    <a:lstStyle/>
                    <a:p>
                      <a:pPr marL="0" lvl="0" indent="0" algn="l">
                        <a:lnSpc>
                          <a:spcPct val="107000"/>
                        </a:lnSpc>
                        <a:spcAft>
                          <a:spcPts val="0"/>
                        </a:spcAft>
                        <a:buFont typeface="Symbol" panose="05050102010706020507" pitchFamily="18" charset="2"/>
                        <a:buNone/>
                      </a:pPr>
                      <a:r>
                        <a:rPr lang="en-GB" sz="900" b="1" dirty="0">
                          <a:solidFill>
                            <a:srgbClr val="1C1C1C"/>
                          </a:solidFill>
                          <a:effectLst/>
                          <a:latin typeface="Twinkl" pitchFamily="50" charset="0"/>
                          <a:ea typeface="Calibri" panose="020F0502020204030204" pitchFamily="34" charset="0"/>
                          <a:cs typeface="Arial" panose="020B0604020202020204" pitchFamily="34" charset="0"/>
                        </a:rPr>
                        <a:t>Being Me in my World</a:t>
                      </a:r>
                    </a:p>
                    <a:p>
                      <a:pPr marL="0" lvl="0" indent="0" algn="l">
                        <a:lnSpc>
                          <a:spcPct val="107000"/>
                        </a:lnSpc>
                        <a:spcAft>
                          <a:spcPts val="0"/>
                        </a:spcAft>
                        <a:buFont typeface="Symbol" panose="05050102010706020507" pitchFamily="18" charset="2"/>
                        <a:buNone/>
                      </a:pPr>
                      <a:r>
                        <a:rPr lang="en-GB" sz="900" dirty="0">
                          <a:solidFill>
                            <a:srgbClr val="1C1C1C"/>
                          </a:solidFill>
                          <a:effectLst/>
                          <a:latin typeface="Twinkl" pitchFamily="50" charset="0"/>
                          <a:ea typeface="Calibri" panose="020F0502020204030204" pitchFamily="34" charset="0"/>
                          <a:cs typeface="Arial" panose="020B0604020202020204" pitchFamily="34" charset="0"/>
                        </a:rPr>
                        <a:t>Identify</a:t>
                      </a:r>
                      <a:r>
                        <a:rPr lang="en-GB" sz="900" baseline="0" dirty="0">
                          <a:solidFill>
                            <a:srgbClr val="1C1C1C"/>
                          </a:solidFill>
                          <a:effectLst/>
                          <a:latin typeface="Twinkl" pitchFamily="50" charset="0"/>
                          <a:ea typeface="Calibri" panose="020F0502020204030204" pitchFamily="34" charset="0"/>
                          <a:cs typeface="Arial" panose="020B0604020202020204" pitchFamily="34" charset="0"/>
                        </a:rPr>
                        <a:t> some hopes and fears for this year. Understand some rights and responsibilities for being a member of my class and school. Listen to other people and contribute my own ideas about rewards and consequences. Recognise the choices I make and understand the consequences.</a:t>
                      </a:r>
                      <a:endParaRPr lang="en-GB" sz="900" dirty="0">
                        <a:solidFill>
                          <a:srgbClr val="1C1C1C"/>
                        </a:solidFill>
                        <a:effectLst/>
                        <a:latin typeface="Twinkl" pitchFamily="50" charset="0"/>
                        <a:ea typeface="Calibri" panose="020F0502020204030204" pitchFamily="34" charset="0"/>
                        <a:cs typeface="Arial" panose="020B0604020202020204" pitchFamily="34" charset="0"/>
                      </a:endParaRPr>
                    </a:p>
                  </a:txBody>
                  <a:tcPr marL="68580" marR="68580" marT="17780" marB="17780" anchor="ctr">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778561734"/>
              </p:ext>
            </p:extLst>
          </p:nvPr>
        </p:nvGraphicFramePr>
        <p:xfrm>
          <a:off x="7986592" y="3473469"/>
          <a:ext cx="4090087" cy="1021295"/>
        </p:xfrm>
        <a:graphic>
          <a:graphicData uri="http://schemas.openxmlformats.org/drawingml/2006/table">
            <a:tbl>
              <a:tblPr firstRow="1" bandRow="1">
                <a:tableStyleId>{5C22544A-7EE6-4342-B048-85BDC9FD1C3A}</a:tableStyleId>
              </a:tblPr>
              <a:tblGrid>
                <a:gridCol w="4090087">
                  <a:extLst>
                    <a:ext uri="{9D8B030D-6E8A-4147-A177-3AD203B41FA5}">
                      <a16:colId xmlns:a16="http://schemas.microsoft.com/office/drawing/2014/main" val="20000"/>
                    </a:ext>
                  </a:extLst>
                </a:gridCol>
              </a:tblGrid>
              <a:tr h="163763">
                <a:tc>
                  <a:txBody>
                    <a:bodyPr/>
                    <a:lstStyle/>
                    <a:p>
                      <a:pPr algn="just">
                        <a:lnSpc>
                          <a:spcPct val="107000"/>
                        </a:lnSpc>
                        <a:spcAft>
                          <a:spcPts val="0"/>
                        </a:spcAft>
                      </a:pPr>
                      <a:r>
                        <a:rPr lang="en-GB" sz="1100" b="1" dirty="0">
                          <a:solidFill>
                            <a:srgbClr val="FFFFFF"/>
                          </a:solidFill>
                          <a:effectLst/>
                          <a:latin typeface="Twinkl" pitchFamily="50" charset="0"/>
                          <a:ea typeface="Calibri" panose="020F0502020204030204" pitchFamily="34" charset="0"/>
                          <a:cs typeface="Arial" panose="020B0604020202020204" pitchFamily="34" charset="0"/>
                        </a:rPr>
                        <a:t>Music</a:t>
                      </a:r>
                      <a:endParaRPr lang="en-GB" sz="1600" b="1" dirty="0">
                        <a:solidFill>
                          <a:srgbClr val="FFFFFF"/>
                        </a:solidFill>
                        <a:effectLst/>
                        <a:latin typeface="BPreplay"/>
                        <a:ea typeface="Calibri" panose="020F0502020204030204" pitchFamily="34" charset="0"/>
                        <a:cs typeface="Arial" panose="020B0604020202020204" pitchFamily="34" charset="0"/>
                      </a:endParaRPr>
                    </a:p>
                  </a:txBody>
                  <a:tcPr marL="68580" marR="68580" marT="17780" marB="17780" anchor="ctr">
                    <a:solidFill>
                      <a:srgbClr val="FB81B5"/>
                    </a:solidFill>
                  </a:tcPr>
                </a:tc>
                <a:extLst>
                  <a:ext uri="{0D108BD9-81ED-4DB2-BD59-A6C34878D82A}">
                    <a16:rowId xmlns:a16="http://schemas.microsoft.com/office/drawing/2014/main" val="10000"/>
                  </a:ext>
                </a:extLst>
              </a:tr>
              <a:tr h="814285">
                <a:tc>
                  <a:txBody>
                    <a:bodyPr/>
                    <a:lstStyle/>
                    <a:p>
                      <a:pPr marL="0" lvl="0" indent="0" algn="l">
                        <a:lnSpc>
                          <a:spcPct val="107000"/>
                        </a:lnSpc>
                        <a:spcAft>
                          <a:spcPts val="0"/>
                        </a:spcAft>
                        <a:buFont typeface="Symbol" panose="05050102010706020507" pitchFamily="18" charset="2"/>
                        <a:buNone/>
                      </a:pPr>
                      <a:r>
                        <a:rPr lang="en-GB" sz="900" b="1" dirty="0">
                          <a:solidFill>
                            <a:srgbClr val="1C1C1C"/>
                          </a:solidFill>
                          <a:effectLst/>
                          <a:latin typeface="Twinkl" pitchFamily="50" charset="0"/>
                          <a:ea typeface="Calibri" panose="020F0502020204030204" pitchFamily="34" charset="0"/>
                          <a:cs typeface="Arial" panose="020B0604020202020204" pitchFamily="34" charset="0"/>
                        </a:rPr>
                        <a:t>Hey You!</a:t>
                      </a:r>
                    </a:p>
                    <a:p>
                      <a:r>
                        <a:rPr lang="en-GB" sz="900" kern="1200" dirty="0">
                          <a:solidFill>
                            <a:schemeClr val="dk1"/>
                          </a:solidFill>
                          <a:effectLst/>
                          <a:latin typeface="Twinkl" pitchFamily="50" charset="0"/>
                          <a:ea typeface="+mn-ea"/>
                          <a:cs typeface="+mn-cs"/>
                        </a:rPr>
                        <a:t>Look at how pulse, rhythm and pitch work together.</a:t>
                      </a:r>
                      <a:r>
                        <a:rPr lang="en-GB" sz="900" kern="1200" baseline="0" dirty="0">
                          <a:solidFill>
                            <a:schemeClr val="dk1"/>
                          </a:solidFill>
                          <a:effectLst/>
                          <a:latin typeface="Twinkl" pitchFamily="50" charset="0"/>
                          <a:ea typeface="+mn-ea"/>
                          <a:cs typeface="+mn-cs"/>
                        </a:rPr>
                        <a:t> </a:t>
                      </a:r>
                      <a:r>
                        <a:rPr lang="en-GB" sz="900" kern="1200" dirty="0">
                          <a:solidFill>
                            <a:schemeClr val="dk1"/>
                          </a:solidFill>
                          <a:effectLst/>
                          <a:latin typeface="Twinkl" pitchFamily="50" charset="0"/>
                          <a:ea typeface="+mn-ea"/>
                          <a:cs typeface="+mn-cs"/>
                        </a:rPr>
                        <a:t>Listen and clap back, then listen and clap your own answer (rhythms of words). Use voices and</a:t>
                      </a:r>
                    </a:p>
                    <a:p>
                      <a:r>
                        <a:rPr lang="en-GB" sz="900" kern="1200" dirty="0">
                          <a:solidFill>
                            <a:schemeClr val="dk1"/>
                          </a:solidFill>
                          <a:effectLst/>
                          <a:latin typeface="Twinkl" pitchFamily="50" charset="0"/>
                          <a:ea typeface="+mn-ea"/>
                          <a:cs typeface="+mn-cs"/>
                        </a:rPr>
                        <a:t>instruments, listen</a:t>
                      </a:r>
                      <a:r>
                        <a:rPr lang="en-GB" sz="900" kern="1200" baseline="0" dirty="0">
                          <a:solidFill>
                            <a:schemeClr val="dk1"/>
                          </a:solidFill>
                          <a:effectLst/>
                          <a:latin typeface="Twinkl" pitchFamily="50" charset="0"/>
                          <a:ea typeface="+mn-ea"/>
                          <a:cs typeface="+mn-cs"/>
                        </a:rPr>
                        <a:t> </a:t>
                      </a:r>
                      <a:r>
                        <a:rPr lang="en-GB" sz="900" kern="1200" dirty="0">
                          <a:solidFill>
                            <a:schemeClr val="dk1"/>
                          </a:solidFill>
                          <a:effectLst/>
                          <a:latin typeface="Twinkl" pitchFamily="50" charset="0"/>
                          <a:ea typeface="+mn-ea"/>
                          <a:cs typeface="+mn-cs"/>
                        </a:rPr>
                        <a:t>and sing back, then listen and play your own answer using</a:t>
                      </a:r>
                      <a:r>
                        <a:rPr lang="en-GB" sz="900" kern="1200" baseline="0" dirty="0">
                          <a:solidFill>
                            <a:schemeClr val="dk1"/>
                          </a:solidFill>
                          <a:effectLst/>
                          <a:latin typeface="Twinkl" pitchFamily="50" charset="0"/>
                          <a:ea typeface="+mn-ea"/>
                          <a:cs typeface="+mn-cs"/>
                        </a:rPr>
                        <a:t> the new notes taught. </a:t>
                      </a:r>
                      <a:endParaRPr lang="en-GB" sz="900" kern="1200" dirty="0">
                        <a:solidFill>
                          <a:schemeClr val="dk1"/>
                        </a:solidFill>
                        <a:effectLst/>
                        <a:latin typeface="Twinkl" pitchFamily="50" charset="0"/>
                        <a:ea typeface="+mn-ea"/>
                        <a:cs typeface="+mn-cs"/>
                      </a:endParaRPr>
                    </a:p>
                  </a:txBody>
                  <a:tcPr marL="68580" marR="68580" marT="17780" marB="17780" anchor="ctr">
                    <a:solidFill>
                      <a:srgbClr val="FDE9F9"/>
                    </a:solidFill>
                  </a:tcPr>
                </a:tc>
                <a:extLst>
                  <a:ext uri="{0D108BD9-81ED-4DB2-BD59-A6C34878D82A}">
                    <a16:rowId xmlns:a16="http://schemas.microsoft.com/office/drawing/2014/main" val="10001"/>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354660899"/>
              </p:ext>
            </p:extLst>
          </p:nvPr>
        </p:nvGraphicFramePr>
        <p:xfrm>
          <a:off x="7986591" y="4513344"/>
          <a:ext cx="4090087" cy="774243"/>
        </p:xfrm>
        <a:graphic>
          <a:graphicData uri="http://schemas.openxmlformats.org/drawingml/2006/table">
            <a:tbl>
              <a:tblPr firstRow="1" bandRow="1">
                <a:tableStyleId>{5C22544A-7EE6-4342-B048-85BDC9FD1C3A}</a:tableStyleId>
              </a:tblPr>
              <a:tblGrid>
                <a:gridCol w="4090087">
                  <a:extLst>
                    <a:ext uri="{9D8B030D-6E8A-4147-A177-3AD203B41FA5}">
                      <a16:colId xmlns:a16="http://schemas.microsoft.com/office/drawing/2014/main" val="20000"/>
                    </a:ext>
                  </a:extLst>
                </a:gridCol>
              </a:tblGrid>
              <a:tr h="247715">
                <a:tc>
                  <a:txBody>
                    <a:bodyPr/>
                    <a:lstStyle/>
                    <a:p>
                      <a:pPr algn="just">
                        <a:lnSpc>
                          <a:spcPct val="107000"/>
                        </a:lnSpc>
                        <a:spcAft>
                          <a:spcPts val="0"/>
                        </a:spcAft>
                      </a:pPr>
                      <a:r>
                        <a:rPr lang="en-GB" sz="1100" b="1" dirty="0">
                          <a:solidFill>
                            <a:srgbClr val="FFFFFF"/>
                          </a:solidFill>
                          <a:effectLst/>
                          <a:latin typeface="Twinkl" pitchFamily="50" charset="0"/>
                          <a:ea typeface="Calibri" panose="020F0502020204030204" pitchFamily="34" charset="0"/>
                          <a:cs typeface="Arial" panose="020B0604020202020204" pitchFamily="34" charset="0"/>
                        </a:rPr>
                        <a:t>PE</a:t>
                      </a:r>
                      <a:endParaRPr lang="en-GB" sz="1600" b="1" dirty="0">
                        <a:solidFill>
                          <a:srgbClr val="FFFFFF"/>
                        </a:solidFill>
                        <a:effectLst/>
                        <a:latin typeface="BPreplay"/>
                        <a:ea typeface="Calibri" panose="020F0502020204030204" pitchFamily="34" charset="0"/>
                        <a:cs typeface="Arial" panose="020B0604020202020204" pitchFamily="34" charset="0"/>
                      </a:endParaRPr>
                    </a:p>
                  </a:txBody>
                  <a:tcPr marL="68580" marR="68580" marT="17780" marB="1778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AF6C0"/>
                    </a:solidFill>
                  </a:tcPr>
                </a:tc>
                <a:extLst>
                  <a:ext uri="{0D108BD9-81ED-4DB2-BD59-A6C34878D82A}">
                    <a16:rowId xmlns:a16="http://schemas.microsoft.com/office/drawing/2014/main" val="10000"/>
                  </a:ext>
                </a:extLst>
              </a:tr>
              <a:tr h="526528">
                <a:tc>
                  <a:txBody>
                    <a:bodyPr/>
                    <a:lstStyle/>
                    <a:p>
                      <a:pPr marL="0" lvl="0" indent="0" algn="l">
                        <a:lnSpc>
                          <a:spcPct val="107000"/>
                        </a:lnSpc>
                        <a:spcAft>
                          <a:spcPts val="0"/>
                        </a:spcAft>
                        <a:buFont typeface="Symbol" panose="05050102010706020507" pitchFamily="18" charset="2"/>
                        <a:buNone/>
                      </a:pPr>
                      <a:r>
                        <a:rPr lang="en-GB" sz="900" b="1" dirty="0">
                          <a:solidFill>
                            <a:srgbClr val="1C1C1C"/>
                          </a:solidFill>
                          <a:effectLst/>
                          <a:latin typeface="Twinkl" pitchFamily="50" charset="0"/>
                          <a:ea typeface="Calibri" panose="020F0502020204030204" pitchFamily="34" charset="0"/>
                          <a:cs typeface="Arial" panose="020B0604020202020204" pitchFamily="34" charset="0"/>
                        </a:rPr>
                        <a:t>Catching /Throwing and Invasion Games</a:t>
                      </a:r>
                    </a:p>
                    <a:p>
                      <a:pPr marL="0" lvl="0" indent="0" algn="l">
                        <a:lnSpc>
                          <a:spcPct val="107000"/>
                        </a:lnSpc>
                        <a:spcAft>
                          <a:spcPts val="0"/>
                        </a:spcAft>
                        <a:buFont typeface="Symbol" panose="05050102010706020507" pitchFamily="18" charset="2"/>
                        <a:buNone/>
                      </a:pPr>
                      <a:r>
                        <a:rPr lang="en-GB" sz="900" dirty="0">
                          <a:solidFill>
                            <a:srgbClr val="1C1C1C"/>
                          </a:solidFill>
                          <a:effectLst/>
                          <a:latin typeface="Twinkl" pitchFamily="50" charset="0"/>
                          <a:ea typeface="Calibri" panose="020F0502020204030204" pitchFamily="34" charset="0"/>
                          <a:cs typeface="Arial" panose="020B0604020202020204" pitchFamily="34" charset="0"/>
                        </a:rPr>
                        <a:t>Mrs Carty is teaching PE on Wednesday afternoons. </a:t>
                      </a:r>
                      <a:r>
                        <a:rPr lang="en-GB" sz="900" baseline="0" dirty="0">
                          <a:solidFill>
                            <a:srgbClr val="1C1C1C"/>
                          </a:solidFill>
                          <a:effectLst/>
                          <a:latin typeface="Twinkl" pitchFamily="50" charset="0"/>
                          <a:ea typeface="Calibri" panose="020F0502020204030204" pitchFamily="34" charset="0"/>
                          <a:cs typeface="Arial" panose="020B0604020202020204" pitchFamily="34" charset="0"/>
                        </a:rPr>
                        <a:t>Mr Wilson is teaching Karate on </a:t>
                      </a:r>
                      <a:r>
                        <a:rPr lang="en-GB" sz="900" dirty="0">
                          <a:solidFill>
                            <a:srgbClr val="1C1C1C"/>
                          </a:solidFill>
                          <a:effectLst/>
                          <a:latin typeface="Twinkl" pitchFamily="50" charset="0"/>
                          <a:ea typeface="Calibri" panose="020F0502020204030204" pitchFamily="34" charset="0"/>
                          <a:cs typeface="Arial" panose="020B0604020202020204" pitchFamily="34" charset="0"/>
                        </a:rPr>
                        <a:t>Thursday</a:t>
                      </a:r>
                      <a:r>
                        <a:rPr lang="en-GB" sz="900" baseline="0" dirty="0">
                          <a:solidFill>
                            <a:srgbClr val="1C1C1C"/>
                          </a:solidFill>
                          <a:effectLst/>
                          <a:latin typeface="Twinkl" pitchFamily="50" charset="0"/>
                          <a:ea typeface="Calibri" panose="020F0502020204030204" pitchFamily="34" charset="0"/>
                          <a:cs typeface="Arial" panose="020B0604020202020204" pitchFamily="34" charset="0"/>
                        </a:rPr>
                        <a:t> mornings. </a:t>
                      </a:r>
                      <a:endParaRPr lang="en-GB" sz="900" dirty="0">
                        <a:solidFill>
                          <a:srgbClr val="1C1C1C"/>
                        </a:solidFill>
                        <a:effectLst/>
                        <a:latin typeface="Twinkl" pitchFamily="50" charset="0"/>
                        <a:ea typeface="Calibri" panose="020F0502020204030204" pitchFamily="34" charset="0"/>
                        <a:cs typeface="Arial" panose="020B0604020202020204" pitchFamily="34" charset="0"/>
                      </a:endParaRPr>
                    </a:p>
                  </a:txBody>
                  <a:tcPr marL="68580" marR="68580" marT="17780" marB="17780" anchor="ctr">
                    <a:lnT w="38100" cmpd="sng">
                      <a:noFill/>
                    </a:lnT>
                    <a:solidFill>
                      <a:srgbClr val="E8FEF8"/>
                    </a:solidFill>
                  </a:tcPr>
                </a:tc>
                <a:extLst>
                  <a:ext uri="{0D108BD9-81ED-4DB2-BD59-A6C34878D82A}">
                    <a16:rowId xmlns:a16="http://schemas.microsoft.com/office/drawing/2014/main" val="10001"/>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1686305406"/>
              </p:ext>
            </p:extLst>
          </p:nvPr>
        </p:nvGraphicFramePr>
        <p:xfrm>
          <a:off x="7986591" y="5324746"/>
          <a:ext cx="4090088" cy="676339"/>
        </p:xfrm>
        <a:graphic>
          <a:graphicData uri="http://schemas.openxmlformats.org/drawingml/2006/table">
            <a:tbl>
              <a:tblPr firstRow="1" bandRow="1">
                <a:tableStyleId>{5C22544A-7EE6-4342-B048-85BDC9FD1C3A}</a:tableStyleId>
              </a:tblPr>
              <a:tblGrid>
                <a:gridCol w="4090088">
                  <a:extLst>
                    <a:ext uri="{9D8B030D-6E8A-4147-A177-3AD203B41FA5}">
                      <a16:colId xmlns:a16="http://schemas.microsoft.com/office/drawing/2014/main" val="20000"/>
                    </a:ext>
                  </a:extLst>
                </a:gridCol>
              </a:tblGrid>
              <a:tr h="147447">
                <a:tc>
                  <a:txBody>
                    <a:bodyPr/>
                    <a:lstStyle/>
                    <a:p>
                      <a:pPr algn="just">
                        <a:lnSpc>
                          <a:spcPct val="107000"/>
                        </a:lnSpc>
                        <a:spcAft>
                          <a:spcPts val="0"/>
                        </a:spcAft>
                      </a:pPr>
                      <a:r>
                        <a:rPr lang="en-GB" sz="1100" b="1" dirty="0">
                          <a:solidFill>
                            <a:srgbClr val="FFFFFF"/>
                          </a:solidFill>
                          <a:effectLst/>
                          <a:latin typeface="Twinkl" pitchFamily="50" charset="0"/>
                          <a:ea typeface="Calibri" panose="020F0502020204030204" pitchFamily="34" charset="0"/>
                          <a:cs typeface="Arial" panose="020B0604020202020204" pitchFamily="34" charset="0"/>
                        </a:rPr>
                        <a:t>Computing</a:t>
                      </a:r>
                      <a:endParaRPr lang="en-GB" sz="1600" b="1" dirty="0">
                        <a:solidFill>
                          <a:srgbClr val="FFFFFF"/>
                        </a:solidFill>
                        <a:effectLst/>
                        <a:latin typeface="BPreplay"/>
                        <a:ea typeface="Calibri" panose="020F0502020204030204" pitchFamily="34" charset="0"/>
                        <a:cs typeface="Arial" panose="020B0604020202020204" pitchFamily="34" charset="0"/>
                      </a:endParaRPr>
                    </a:p>
                  </a:txBody>
                  <a:tcPr marL="68580" marR="68580" marT="17780" marB="17780" anchor="ctr">
                    <a:lnB w="38100" cmpd="sng">
                      <a:noFill/>
                    </a:lnB>
                    <a:solidFill>
                      <a:srgbClr val="E0F13F"/>
                    </a:solidFill>
                  </a:tcPr>
                </a:tc>
                <a:extLst>
                  <a:ext uri="{0D108BD9-81ED-4DB2-BD59-A6C34878D82A}">
                    <a16:rowId xmlns:a16="http://schemas.microsoft.com/office/drawing/2014/main" val="10000"/>
                  </a:ext>
                </a:extLst>
              </a:tr>
              <a:tr h="404059">
                <a:tc>
                  <a:txBody>
                    <a:bodyPr/>
                    <a:lstStyle/>
                    <a:p>
                      <a:pPr marL="0" lvl="0" indent="0" algn="l">
                        <a:lnSpc>
                          <a:spcPct val="107000"/>
                        </a:lnSpc>
                        <a:spcAft>
                          <a:spcPts val="0"/>
                        </a:spcAft>
                        <a:buFont typeface="Symbol" panose="05050102010706020507" pitchFamily="18" charset="2"/>
                        <a:buNone/>
                      </a:pPr>
                      <a:r>
                        <a:rPr lang="en-GB" sz="900" b="1" dirty="0">
                          <a:solidFill>
                            <a:srgbClr val="1C1C1C"/>
                          </a:solidFill>
                          <a:effectLst/>
                          <a:latin typeface="Twinkl" pitchFamily="50" charset="0"/>
                          <a:ea typeface="Calibri" panose="020F0502020204030204" pitchFamily="34" charset="0"/>
                          <a:cs typeface="Arial" panose="020B0604020202020204" pitchFamily="34" charset="0"/>
                        </a:rPr>
                        <a:t>Online</a:t>
                      </a:r>
                      <a:r>
                        <a:rPr lang="en-GB" sz="900" b="1" baseline="0" dirty="0">
                          <a:solidFill>
                            <a:srgbClr val="1C1C1C"/>
                          </a:solidFill>
                          <a:effectLst/>
                          <a:latin typeface="Twinkl" pitchFamily="50" charset="0"/>
                          <a:ea typeface="Calibri" panose="020F0502020204030204" pitchFamily="34" charset="0"/>
                          <a:cs typeface="Arial" panose="020B0604020202020204" pitchFamily="34" charset="0"/>
                        </a:rPr>
                        <a:t> Safety and Exploring PurpleMash Software</a:t>
                      </a:r>
                    </a:p>
                    <a:p>
                      <a:pPr marL="0" lvl="0" indent="0" algn="l">
                        <a:lnSpc>
                          <a:spcPct val="107000"/>
                        </a:lnSpc>
                        <a:spcAft>
                          <a:spcPts val="0"/>
                        </a:spcAft>
                        <a:buFont typeface="Symbol" panose="05050102010706020507" pitchFamily="18" charset="2"/>
                        <a:buNone/>
                      </a:pPr>
                      <a:r>
                        <a:rPr lang="en-GB" sz="900" baseline="0" dirty="0">
                          <a:solidFill>
                            <a:srgbClr val="1C1C1C"/>
                          </a:solidFill>
                          <a:effectLst/>
                          <a:latin typeface="Twinkl" pitchFamily="50" charset="0"/>
                          <a:ea typeface="Calibri" panose="020F0502020204030204" pitchFamily="34" charset="0"/>
                          <a:cs typeface="Arial" panose="020B0604020202020204" pitchFamily="34" charset="0"/>
                        </a:rPr>
                        <a:t>Learning how to log in. Understand the idea of ‘ownership’ over creative work. Learn how to find saved work and teacher comments. Add pictures to text and work. </a:t>
                      </a:r>
                      <a:endParaRPr lang="en-GB" sz="900" dirty="0">
                        <a:solidFill>
                          <a:srgbClr val="1C1C1C"/>
                        </a:solidFill>
                        <a:effectLst/>
                        <a:latin typeface="BPreplay"/>
                        <a:ea typeface="Calibri" panose="020F0502020204030204" pitchFamily="34" charset="0"/>
                        <a:cs typeface="Arial" panose="020B0604020202020204" pitchFamily="34" charset="0"/>
                      </a:endParaRPr>
                    </a:p>
                  </a:txBody>
                  <a:tcPr marL="68580" marR="68580" marT="17780" marB="1778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F5FAC6"/>
                    </a:solidFill>
                  </a:tcPr>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9C2689E9-3149-449C-BB1C-A591028A49E9}"/>
              </a:ext>
            </a:extLst>
          </p:cNvPr>
          <p:cNvPicPr>
            <a:picLocks noChangeAspect="1"/>
          </p:cNvPicPr>
          <p:nvPr/>
        </p:nvPicPr>
        <p:blipFill>
          <a:blip r:embed="rId3"/>
          <a:stretch>
            <a:fillRect/>
          </a:stretch>
        </p:blipFill>
        <p:spPr>
          <a:xfrm>
            <a:off x="3173879" y="953650"/>
            <a:ext cx="641173" cy="728606"/>
          </a:xfrm>
          <a:prstGeom prst="rect">
            <a:avLst/>
          </a:prstGeom>
        </p:spPr>
      </p:pic>
    </p:spTree>
    <p:extLst>
      <p:ext uri="{BB962C8B-B14F-4D97-AF65-F5344CB8AC3E}">
        <p14:creationId xmlns:p14="http://schemas.microsoft.com/office/powerpoint/2010/main" val="35438731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cd039e8-fabd-4e33-8398-dccf6085985c" xsi:nil="true"/>
    <lcf76f155ced4ddcb4097134ff3c332f xmlns="6f9a0114-eb1f-4db8-b315-8423719ee63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BF44021674D44EA4E9073290118926" ma:contentTypeVersion="18" ma:contentTypeDescription="Create a new document." ma:contentTypeScope="" ma:versionID="649845fcbc50bba5a61271fa32a134e9">
  <xsd:schema xmlns:xsd="http://www.w3.org/2001/XMLSchema" xmlns:xs="http://www.w3.org/2001/XMLSchema" xmlns:p="http://schemas.microsoft.com/office/2006/metadata/properties" xmlns:ns2="6f9a0114-eb1f-4db8-b315-8423719ee631" xmlns:ns3="0cd039e8-fabd-4e33-8398-dccf6085985c" targetNamespace="http://schemas.microsoft.com/office/2006/metadata/properties" ma:root="true" ma:fieldsID="42cc8f9c3b74cbcd0e2d538d7f5941bb" ns2:_="" ns3:_="">
    <xsd:import namespace="6f9a0114-eb1f-4db8-b315-8423719ee631"/>
    <xsd:import namespace="0cd039e8-fabd-4e33-8398-dccf6085985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9a0114-eb1f-4db8-b315-8423719ee6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47da020-fcd9-40fa-9a41-56601c1955a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cd039e8-fabd-4e33-8398-dccf6085985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b10d52b6-9382-4bac-bde4-31a4af5cdab9}" ma:internalName="TaxCatchAll" ma:showField="CatchAllData" ma:web="0cd039e8-fabd-4e33-8398-dccf608598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5089B4-C81F-4C26-BCAC-71AFF2A61035}">
  <ds:schemaRefs>
    <ds:schemaRef ds:uri="http://www.w3.org/XML/1998/namespace"/>
    <ds:schemaRef ds:uri="http://schemas.microsoft.com/office/2006/documentManagement/types"/>
    <ds:schemaRef ds:uri="0cd039e8-fabd-4e33-8398-dccf6085985c"/>
    <ds:schemaRef ds:uri="http://schemas.microsoft.com/office/2006/metadata/properties"/>
    <ds:schemaRef ds:uri="http://purl.org/dc/dcmitype/"/>
    <ds:schemaRef ds:uri="6f9a0114-eb1f-4db8-b315-8423719ee631"/>
    <ds:schemaRef ds:uri="http://schemas.microsoft.com/office/infopath/2007/PartnerControls"/>
    <ds:schemaRef ds:uri="http://schemas.openxmlformats.org/package/2006/metadata/core-properties"/>
    <ds:schemaRef ds:uri="http://purl.org/dc/terms/"/>
    <ds:schemaRef ds:uri="http://purl.org/dc/elements/1.1/"/>
  </ds:schemaRefs>
</ds:datastoreItem>
</file>

<file path=customXml/itemProps2.xml><?xml version="1.0" encoding="utf-8"?>
<ds:datastoreItem xmlns:ds="http://schemas.openxmlformats.org/officeDocument/2006/customXml" ds:itemID="{AEFA1615-B663-47BC-8332-BE73406B04B2}">
  <ds:schemaRefs>
    <ds:schemaRef ds:uri="http://schemas.microsoft.com/sharepoint/v3/contenttype/forms"/>
  </ds:schemaRefs>
</ds:datastoreItem>
</file>

<file path=customXml/itemProps3.xml><?xml version="1.0" encoding="utf-8"?>
<ds:datastoreItem xmlns:ds="http://schemas.openxmlformats.org/officeDocument/2006/customXml" ds:itemID="{BC4F3A18-4E0E-4F07-9B69-5FF2D1170C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9a0114-eb1f-4db8-b315-8423719ee631"/>
    <ds:schemaRef ds:uri="0cd039e8-fabd-4e33-8398-dccf608598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322</TotalTime>
  <Words>1092</Words>
  <Application>Microsoft Office PowerPoint</Application>
  <PresentationFormat>Widescreen</PresentationFormat>
  <Paragraphs>66</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BPreplay</vt:lpstr>
      <vt:lpstr>Calibri</vt:lpstr>
      <vt:lpstr>Calibri Light</vt:lpstr>
      <vt:lpstr>Symbol</vt:lpstr>
      <vt:lpstr>Times New Roman</vt:lpstr>
      <vt:lpstr>Twinkl</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Gray</dc:creator>
  <cp:lastModifiedBy>Lisa Davies</cp:lastModifiedBy>
  <cp:revision>32</cp:revision>
  <cp:lastPrinted>2021-09-01T08:41:01Z</cp:lastPrinted>
  <dcterms:created xsi:type="dcterms:W3CDTF">2021-08-28T23:18:33Z</dcterms:created>
  <dcterms:modified xsi:type="dcterms:W3CDTF">2022-09-27T12:16:59Z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0x01010053BF44021674D44EA4E9073290118926</vt:lpwstr>
  </property>
  <property fmtid="{D5CDD505-2E9C-101B-9397-08002B2CF9AE}" pid="3" name="MediaServiceImageTags">
    <vt:lpwstr/>
  </property>
</Properties>
</file>