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1" r:id="rId6"/>
    <p:sldId id="258"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407451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C05236-9975-4D87-823A-576B282BDA4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80955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995723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72565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805476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94486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432547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751882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4164450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55774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299760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C05236-9975-4D87-823A-576B282BDA4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289641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C05236-9975-4D87-823A-576B282BDA4E}" type="datetimeFigureOut">
              <a:rPr lang="en-GB" smtClean="0"/>
              <a:t>06/11/2024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3392337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404652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2893188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2C05236-9975-4D87-823A-576B282BDA4E}" type="datetimeFigureOut">
              <a:rPr lang="en-GB" smtClean="0"/>
              <a:t>06/11/2024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418673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C05236-9975-4D87-823A-576B282BDA4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FA5A8F-D354-43CD-B263-1FCEAA8AD2D7}" type="slidenum">
              <a:rPr lang="en-GB" smtClean="0"/>
              <a:t>‹#›</a:t>
            </a:fld>
            <a:endParaRPr lang="en-GB"/>
          </a:p>
        </p:txBody>
      </p:sp>
    </p:spTree>
    <p:extLst>
      <p:ext uri="{BB962C8B-B14F-4D97-AF65-F5344CB8AC3E}">
        <p14:creationId xmlns:p14="http://schemas.microsoft.com/office/powerpoint/2010/main" val="179367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2C05236-9975-4D87-823A-576B282BDA4E}" type="datetimeFigureOut">
              <a:rPr lang="en-GB" smtClean="0"/>
              <a:t>06/11/2024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8FA5A8F-D354-43CD-B263-1FCEAA8AD2D7}" type="slidenum">
              <a:rPr lang="en-GB" smtClean="0"/>
              <a:t>‹#›</a:t>
            </a:fld>
            <a:endParaRPr lang="en-GB"/>
          </a:p>
        </p:txBody>
      </p:sp>
    </p:spTree>
    <p:extLst>
      <p:ext uri="{BB962C8B-B14F-4D97-AF65-F5344CB8AC3E}">
        <p14:creationId xmlns:p14="http://schemas.microsoft.com/office/powerpoint/2010/main" val="18617253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qDu3JAjf-U0" TargetMode="External"/><Relationship Id="rId2" Type="http://schemas.openxmlformats.org/officeDocument/2006/relationships/hyperlink" Target="https://youtu.be/-ZtjFIvA_fs" TargetMode="External"/><Relationship Id="rId1" Type="http://schemas.openxmlformats.org/officeDocument/2006/relationships/slideLayout" Target="../slideLayouts/slideLayout2.xml"/><Relationship Id="rId4" Type="http://schemas.openxmlformats.org/officeDocument/2006/relationships/hyperlink" Target="https://youtu.be/DvOuc7cWXx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DC6F4-1642-4630-92F1-A72E1EF8A001}"/>
              </a:ext>
            </a:extLst>
          </p:cNvPr>
          <p:cNvSpPr>
            <a:spLocks noGrp="1"/>
          </p:cNvSpPr>
          <p:nvPr>
            <p:ph type="ctrTitle"/>
          </p:nvPr>
        </p:nvSpPr>
        <p:spPr>
          <a:xfrm>
            <a:off x="820999" y="271007"/>
            <a:ext cx="10803807" cy="2011017"/>
          </a:xfrm>
        </p:spPr>
        <p:txBody>
          <a:bodyPr/>
          <a:lstStyle/>
          <a:p>
            <a:r>
              <a:rPr lang="en-GB" dirty="0"/>
              <a:t>PHONIC EVENING 2024</a:t>
            </a:r>
            <a:br>
              <a:rPr lang="en-GB"/>
            </a:br>
            <a:r>
              <a:rPr lang="en-GB"/>
              <a:t>Welcome  </a:t>
            </a:r>
            <a:endParaRPr lang="en-GB" dirty="0"/>
          </a:p>
        </p:txBody>
      </p:sp>
      <p:sp>
        <p:nvSpPr>
          <p:cNvPr id="3" name="Subtitle 2">
            <a:extLst>
              <a:ext uri="{FF2B5EF4-FFF2-40B4-BE49-F238E27FC236}">
                <a16:creationId xmlns:a16="http://schemas.microsoft.com/office/drawing/2014/main" id="{728AA390-3E0C-4EAE-8AE5-F81250A83D94}"/>
              </a:ext>
            </a:extLst>
          </p:cNvPr>
          <p:cNvSpPr>
            <a:spLocks noGrp="1"/>
          </p:cNvSpPr>
          <p:nvPr>
            <p:ph type="subTitle" idx="1"/>
          </p:nvPr>
        </p:nvSpPr>
        <p:spPr>
          <a:xfrm>
            <a:off x="445273" y="2784267"/>
            <a:ext cx="11235193" cy="2662376"/>
          </a:xfrm>
        </p:spPr>
        <p:txBody>
          <a:bodyPr>
            <a:normAutofit fontScale="47500" lnSpcReduction="20000"/>
          </a:bodyPr>
          <a:lstStyle/>
          <a:p>
            <a:r>
              <a:rPr lang="en-GB" sz="7700" b="1" dirty="0"/>
              <a:t>Aims!</a:t>
            </a:r>
          </a:p>
          <a:p>
            <a:r>
              <a:rPr lang="en-GB" sz="3800" cap="none" dirty="0"/>
              <a:t>To help you support your child with saying their sounds, decoding words – reading ….and writing their letters. </a:t>
            </a:r>
          </a:p>
          <a:p>
            <a:r>
              <a:rPr lang="en-GB" sz="3800" cap="none" dirty="0"/>
              <a:t>To give you a better idea of how your child is being taught at school and feel confident about supporting their reading at home.</a:t>
            </a:r>
          </a:p>
          <a:p>
            <a:r>
              <a:rPr lang="en-GB" sz="3800" cap="none" dirty="0"/>
              <a:t>To understand some of the language we use in school when teaching your child so that you can reinforce this at home</a:t>
            </a:r>
          </a:p>
          <a:p>
            <a:r>
              <a:rPr lang="en-GB" sz="3800" cap="none" dirty="0"/>
              <a:t>How to encourage and build in your child a lifelong reader with a true love of books!</a:t>
            </a:r>
          </a:p>
        </p:txBody>
      </p:sp>
    </p:spTree>
    <p:extLst>
      <p:ext uri="{BB962C8B-B14F-4D97-AF65-F5344CB8AC3E}">
        <p14:creationId xmlns:p14="http://schemas.microsoft.com/office/powerpoint/2010/main" val="24000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029C9-B32D-4CC6-BC29-F4976CA69640}"/>
              </a:ext>
            </a:extLst>
          </p:cNvPr>
          <p:cNvSpPr>
            <a:spLocks noGrp="1"/>
          </p:cNvSpPr>
          <p:nvPr>
            <p:ph type="title"/>
          </p:nvPr>
        </p:nvSpPr>
        <p:spPr>
          <a:xfrm>
            <a:off x="320108" y="0"/>
            <a:ext cx="11511433" cy="1400530"/>
          </a:xfrm>
        </p:spPr>
        <p:txBody>
          <a:bodyPr>
            <a:normAutofit/>
          </a:bodyPr>
          <a:lstStyle/>
          <a:p>
            <a:r>
              <a:rPr lang="en-GB" dirty="0"/>
              <a:t>How do we say our sounds (phonemes) in class? </a:t>
            </a:r>
          </a:p>
        </p:txBody>
      </p:sp>
      <p:sp>
        <p:nvSpPr>
          <p:cNvPr id="3" name="Content Placeholder 2">
            <a:extLst>
              <a:ext uri="{FF2B5EF4-FFF2-40B4-BE49-F238E27FC236}">
                <a16:creationId xmlns:a16="http://schemas.microsoft.com/office/drawing/2014/main" id="{AFDE9C3A-2D34-444F-8454-D78E206333F1}"/>
              </a:ext>
            </a:extLst>
          </p:cNvPr>
          <p:cNvSpPr>
            <a:spLocks noGrp="1"/>
          </p:cNvSpPr>
          <p:nvPr>
            <p:ph idx="1"/>
          </p:nvPr>
        </p:nvSpPr>
        <p:spPr>
          <a:xfrm>
            <a:off x="455577" y="2209801"/>
            <a:ext cx="11280846" cy="4195481"/>
          </a:xfrm>
        </p:spPr>
        <p:txBody>
          <a:bodyPr/>
          <a:lstStyle/>
          <a:p>
            <a:r>
              <a:rPr lang="en-GB" dirty="0"/>
              <a:t>Autumn Term </a:t>
            </a:r>
          </a:p>
          <a:p>
            <a:r>
              <a:rPr lang="en-GB" dirty="0"/>
              <a:t>Autumn 1 Sounds </a:t>
            </a:r>
          </a:p>
          <a:p>
            <a:r>
              <a:rPr lang="en-GB" dirty="0">
                <a:hlinkClick r:id="rId2"/>
              </a:rPr>
              <a:t>https://youtu.be/-ZtjFIvA_fs</a:t>
            </a:r>
            <a:r>
              <a:rPr lang="en-GB" dirty="0"/>
              <a:t> </a:t>
            </a:r>
          </a:p>
          <a:p>
            <a:r>
              <a:rPr lang="en-GB" dirty="0"/>
              <a:t>Autumn 2 Sounds</a:t>
            </a:r>
          </a:p>
          <a:p>
            <a:r>
              <a:rPr lang="en-GB" dirty="0">
                <a:hlinkClick r:id="rId3"/>
              </a:rPr>
              <a:t>https://youtu.be/qDu3JAjf-U0</a:t>
            </a:r>
            <a:r>
              <a:rPr lang="en-GB" dirty="0"/>
              <a:t> </a:t>
            </a:r>
          </a:p>
          <a:p>
            <a:r>
              <a:rPr lang="en-GB" dirty="0"/>
              <a:t>Spring Term Sounds </a:t>
            </a:r>
          </a:p>
          <a:p>
            <a:r>
              <a:rPr lang="en-GB" dirty="0">
                <a:hlinkClick r:id="rId4"/>
              </a:rPr>
              <a:t>https://youtu.be/DvOuc7cWXxc</a:t>
            </a:r>
            <a:r>
              <a:rPr lang="en-GB" dirty="0"/>
              <a:t> </a:t>
            </a:r>
          </a:p>
          <a:p>
            <a:r>
              <a:rPr lang="en-GB" dirty="0"/>
              <a:t>(These videos can be found on the school website in – How to support your child at home)</a:t>
            </a:r>
          </a:p>
          <a:p>
            <a:r>
              <a:rPr lang="en-GB" dirty="0"/>
              <a:t>Have a look at the Grow the Code chart!</a:t>
            </a:r>
          </a:p>
        </p:txBody>
      </p:sp>
      <p:sp>
        <p:nvSpPr>
          <p:cNvPr id="4" name="Rectangle 3">
            <a:extLst>
              <a:ext uri="{FF2B5EF4-FFF2-40B4-BE49-F238E27FC236}">
                <a16:creationId xmlns:a16="http://schemas.microsoft.com/office/drawing/2014/main" id="{81918E42-D403-40FB-8CE2-979C8B8D9AD8}"/>
              </a:ext>
            </a:extLst>
          </p:cNvPr>
          <p:cNvSpPr/>
          <p:nvPr/>
        </p:nvSpPr>
        <p:spPr>
          <a:xfrm>
            <a:off x="2634531" y="1003306"/>
            <a:ext cx="7527235" cy="923330"/>
          </a:xfrm>
          <a:prstGeom prst="rect">
            <a:avLst/>
          </a:prstGeom>
        </p:spPr>
        <p:txBody>
          <a:bodyPr wrap="square">
            <a:spAutoFit/>
          </a:bodyPr>
          <a:lstStyle/>
          <a:p>
            <a:r>
              <a:rPr lang="en-GB" dirty="0"/>
              <a:t>Almost all of the words in the English Language can be worked out using what we call the Alphabetic code that we are teaching in school- this is made up of 44 sounds. </a:t>
            </a:r>
          </a:p>
        </p:txBody>
      </p:sp>
    </p:spTree>
    <p:extLst>
      <p:ext uri="{BB962C8B-B14F-4D97-AF65-F5344CB8AC3E}">
        <p14:creationId xmlns:p14="http://schemas.microsoft.com/office/powerpoint/2010/main" val="1575817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A72F-05D4-4A3D-8141-CDFE198BC60E}"/>
              </a:ext>
            </a:extLst>
          </p:cNvPr>
          <p:cNvSpPr>
            <a:spLocks noGrp="1"/>
          </p:cNvSpPr>
          <p:nvPr>
            <p:ph type="title"/>
          </p:nvPr>
        </p:nvSpPr>
        <p:spPr>
          <a:xfrm>
            <a:off x="646111" y="452718"/>
            <a:ext cx="9404723" cy="906955"/>
          </a:xfrm>
        </p:spPr>
        <p:txBody>
          <a:bodyPr/>
          <a:lstStyle/>
          <a:p>
            <a:r>
              <a:rPr lang="en-GB" dirty="0"/>
              <a:t>How do we teach tricky words?</a:t>
            </a:r>
            <a:br>
              <a:rPr lang="en-GB" dirty="0"/>
            </a:br>
            <a:r>
              <a:rPr lang="en-GB" dirty="0"/>
              <a:t> </a:t>
            </a:r>
          </a:p>
        </p:txBody>
      </p:sp>
      <p:sp>
        <p:nvSpPr>
          <p:cNvPr id="3" name="Content Placeholder 2">
            <a:extLst>
              <a:ext uri="{FF2B5EF4-FFF2-40B4-BE49-F238E27FC236}">
                <a16:creationId xmlns:a16="http://schemas.microsoft.com/office/drawing/2014/main" id="{625A3139-DDBB-4284-A961-25F8F231CED3}"/>
              </a:ext>
            </a:extLst>
          </p:cNvPr>
          <p:cNvSpPr>
            <a:spLocks noGrp="1"/>
          </p:cNvSpPr>
          <p:nvPr>
            <p:ph idx="1"/>
          </p:nvPr>
        </p:nvSpPr>
        <p:spPr>
          <a:xfrm>
            <a:off x="389614" y="1463040"/>
            <a:ext cx="11290852" cy="4785359"/>
          </a:xfrm>
        </p:spPr>
        <p:txBody>
          <a:bodyPr/>
          <a:lstStyle/>
          <a:p>
            <a:endParaRPr lang="en-GB" dirty="0"/>
          </a:p>
          <a:p>
            <a:r>
              <a:rPr lang="en-GB" dirty="0"/>
              <a:t>The Alphabetic code is made up of 44 sounds…..but…. many of these sounds can be spelled in a few different ways, but some spellings are far more common than others so we teach these first! Once these are secure we teach some of the more unusual ways of spelling the 44 sounds. There are a few words with unusual spellings that the children need to read and write a lot even in the early stages words such as</a:t>
            </a:r>
            <a:r>
              <a:rPr lang="en-GB" dirty="0">
                <a:solidFill>
                  <a:srgbClr val="00B0F0"/>
                </a:solidFill>
              </a:rPr>
              <a:t> he said was </a:t>
            </a:r>
            <a:r>
              <a:rPr lang="en-GB" dirty="0"/>
              <a:t>and we teach them as we go along. </a:t>
            </a:r>
          </a:p>
          <a:p>
            <a:r>
              <a:rPr lang="en-GB" dirty="0"/>
              <a:t>Look at </a:t>
            </a:r>
            <a:r>
              <a:rPr lang="en-GB" dirty="0">
                <a:solidFill>
                  <a:srgbClr val="00B0F0"/>
                </a:solidFill>
              </a:rPr>
              <a:t>was- </a:t>
            </a:r>
            <a:r>
              <a:rPr lang="en-GB" dirty="0"/>
              <a:t>why is it tricky? </a:t>
            </a:r>
          </a:p>
          <a:p>
            <a:r>
              <a:rPr lang="en-GB" dirty="0"/>
              <a:t>We show the children which is the Tricky part of the word (the bit we get cross with!) The middle and final letters are tricky. </a:t>
            </a:r>
          </a:p>
          <a:p>
            <a:r>
              <a:rPr lang="en-GB" dirty="0"/>
              <a:t>We teach the most common tricky words first as these are the ones they will encounter in their reading groups first.</a:t>
            </a:r>
          </a:p>
          <a:p>
            <a:endParaRPr lang="en-GB" dirty="0"/>
          </a:p>
        </p:txBody>
      </p:sp>
    </p:spTree>
    <p:extLst>
      <p:ext uri="{BB962C8B-B14F-4D97-AF65-F5344CB8AC3E}">
        <p14:creationId xmlns:p14="http://schemas.microsoft.com/office/powerpoint/2010/main" val="347701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C57FB-7B8F-4927-96A1-EACFA659A953}"/>
              </a:ext>
            </a:extLst>
          </p:cNvPr>
          <p:cNvSpPr>
            <a:spLocks noGrp="1"/>
          </p:cNvSpPr>
          <p:nvPr>
            <p:ph type="ctrTitle"/>
          </p:nvPr>
        </p:nvSpPr>
        <p:spPr>
          <a:xfrm>
            <a:off x="564542" y="1447800"/>
            <a:ext cx="11155681" cy="1311303"/>
          </a:xfrm>
        </p:spPr>
        <p:txBody>
          <a:bodyPr/>
          <a:lstStyle/>
          <a:p>
            <a:r>
              <a:rPr lang="en-GB" dirty="0"/>
              <a:t>Sounding out/Blending/ Reading with your child</a:t>
            </a:r>
          </a:p>
        </p:txBody>
      </p:sp>
      <p:sp>
        <p:nvSpPr>
          <p:cNvPr id="3" name="Subtitle 2">
            <a:extLst>
              <a:ext uri="{FF2B5EF4-FFF2-40B4-BE49-F238E27FC236}">
                <a16:creationId xmlns:a16="http://schemas.microsoft.com/office/drawing/2014/main" id="{931FAB9F-C6EB-4091-BBB7-EB5CF157BB43}"/>
              </a:ext>
            </a:extLst>
          </p:cNvPr>
          <p:cNvSpPr>
            <a:spLocks noGrp="1"/>
          </p:cNvSpPr>
          <p:nvPr>
            <p:ph type="subTitle" idx="1"/>
          </p:nvPr>
        </p:nvSpPr>
        <p:spPr>
          <a:xfrm>
            <a:off x="222638" y="2949933"/>
            <a:ext cx="11752026" cy="3625795"/>
          </a:xfrm>
        </p:spPr>
        <p:txBody>
          <a:bodyPr>
            <a:normAutofit lnSpcReduction="10000"/>
          </a:bodyPr>
          <a:lstStyle/>
          <a:p>
            <a:r>
              <a:rPr lang="en-GB" cap="none" dirty="0"/>
              <a:t>In our lessons the children are taught to recognise the connection between the sounds (phonemes) and the letters used to write them down (graphemes)</a:t>
            </a:r>
          </a:p>
          <a:p>
            <a:r>
              <a:rPr lang="en-GB" cap="none" dirty="0"/>
              <a:t>When we read we see the letters written down and change them back into sound. We join them together and read! (this is called </a:t>
            </a:r>
            <a:r>
              <a:rPr lang="en-GB" cap="none" dirty="0">
                <a:solidFill>
                  <a:srgbClr val="00B0F0"/>
                </a:solidFill>
              </a:rPr>
              <a:t>sounding out</a:t>
            </a:r>
            <a:r>
              <a:rPr lang="en-GB" cap="none" dirty="0"/>
              <a:t> and </a:t>
            </a:r>
            <a:r>
              <a:rPr lang="en-GB" cap="none" dirty="0">
                <a:solidFill>
                  <a:srgbClr val="00B0F0"/>
                </a:solidFill>
              </a:rPr>
              <a:t>blending</a:t>
            </a:r>
            <a:r>
              <a:rPr lang="en-GB" cap="none" dirty="0"/>
              <a:t> ) This is why it is so important to make sure that the sounds are pure- no ah/uh at the end of a sound!</a:t>
            </a:r>
          </a:p>
          <a:p>
            <a:r>
              <a:rPr lang="en-GB" cap="none" dirty="0"/>
              <a:t>Early books have sound buttons to help- dots and dashes</a:t>
            </a:r>
          </a:p>
          <a:p>
            <a:r>
              <a:rPr lang="en-GB" cap="none" dirty="0"/>
              <a:t>Please have a go on your whiteboards to put in the sound buttons - </a:t>
            </a:r>
            <a:r>
              <a:rPr lang="en-GB" cap="none" dirty="0">
                <a:solidFill>
                  <a:srgbClr val="00B0F0"/>
                </a:solidFill>
              </a:rPr>
              <a:t>shop/ check/ clearing </a:t>
            </a:r>
          </a:p>
          <a:p>
            <a:r>
              <a:rPr lang="en-GB" cap="none" dirty="0"/>
              <a:t>Moving quickly towards reading words without dots and dashes</a:t>
            </a:r>
          </a:p>
          <a:p>
            <a:r>
              <a:rPr lang="en-GB" cap="none" dirty="0"/>
              <a:t>Encourage Reading with pace and fluency and confidence- no robot talking…(prosody- model with your child and repeat)- Blending in your head</a:t>
            </a:r>
          </a:p>
        </p:txBody>
      </p:sp>
    </p:spTree>
    <p:extLst>
      <p:ext uri="{BB962C8B-B14F-4D97-AF65-F5344CB8AC3E}">
        <p14:creationId xmlns:p14="http://schemas.microsoft.com/office/powerpoint/2010/main" val="428004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4FC4E-D57C-4260-982D-F93781D5F994}"/>
              </a:ext>
            </a:extLst>
          </p:cNvPr>
          <p:cNvSpPr>
            <a:spLocks noGrp="1"/>
          </p:cNvSpPr>
          <p:nvPr>
            <p:ph type="ctrTitle"/>
          </p:nvPr>
        </p:nvSpPr>
        <p:spPr>
          <a:xfrm>
            <a:off x="542014" y="1447799"/>
            <a:ext cx="11384943" cy="3329581"/>
          </a:xfrm>
        </p:spPr>
        <p:txBody>
          <a:bodyPr/>
          <a:lstStyle/>
          <a:p>
            <a:r>
              <a:rPr lang="en-GB" sz="6000" u="sng" dirty="0"/>
              <a:t>The 4 P’s</a:t>
            </a:r>
            <a:br>
              <a:rPr lang="en-GB" sz="6000" dirty="0"/>
            </a:br>
            <a:r>
              <a:rPr lang="en-GB" sz="6000" dirty="0"/>
              <a:t>Pace- </a:t>
            </a:r>
            <a:r>
              <a:rPr lang="en-GB" sz="2000" dirty="0"/>
              <a:t>encourage fluency from the beginning </a:t>
            </a:r>
            <a:br>
              <a:rPr lang="en-GB" sz="6000" dirty="0"/>
            </a:br>
            <a:r>
              <a:rPr lang="en-GB" sz="6000" dirty="0"/>
              <a:t>Practice – </a:t>
            </a:r>
            <a:r>
              <a:rPr lang="en-GB" sz="2000" dirty="0"/>
              <a:t>10 mins a night </a:t>
            </a:r>
            <a:br>
              <a:rPr lang="en-GB" sz="6000" dirty="0"/>
            </a:br>
            <a:r>
              <a:rPr lang="en-GB" sz="6000" dirty="0"/>
              <a:t>Participation – </a:t>
            </a:r>
            <a:r>
              <a:rPr lang="en-GB" sz="2000" dirty="0"/>
              <a:t>choose your time carefully!</a:t>
            </a:r>
            <a:br>
              <a:rPr lang="en-GB" sz="6000" dirty="0"/>
            </a:br>
            <a:r>
              <a:rPr lang="en-GB" sz="6000" dirty="0"/>
              <a:t>Parents – Read for pleasure!!!!</a:t>
            </a:r>
          </a:p>
        </p:txBody>
      </p:sp>
      <p:sp>
        <p:nvSpPr>
          <p:cNvPr id="3" name="Subtitle 2">
            <a:extLst>
              <a:ext uri="{FF2B5EF4-FFF2-40B4-BE49-F238E27FC236}">
                <a16:creationId xmlns:a16="http://schemas.microsoft.com/office/drawing/2014/main" id="{C84E43A1-9F51-478E-B742-1DD9E27FE3CA}"/>
              </a:ext>
            </a:extLst>
          </p:cNvPr>
          <p:cNvSpPr>
            <a:spLocks noGrp="1"/>
          </p:cNvSpPr>
          <p:nvPr>
            <p:ph type="subTitle" idx="1"/>
          </p:nvPr>
        </p:nvSpPr>
        <p:spPr>
          <a:xfrm>
            <a:off x="542014" y="5017273"/>
            <a:ext cx="11090744" cy="1268897"/>
          </a:xfrm>
        </p:spPr>
        <p:txBody>
          <a:bodyPr>
            <a:normAutofit/>
          </a:bodyPr>
          <a:lstStyle/>
          <a:p>
            <a:r>
              <a:rPr lang="en-GB" dirty="0"/>
              <a:t>The 5</a:t>
            </a:r>
            <a:r>
              <a:rPr lang="en-GB" baseline="30000" dirty="0"/>
              <a:t>th</a:t>
            </a:r>
            <a:r>
              <a:rPr lang="en-GB" dirty="0"/>
              <a:t> P – PURPOSE- Why???</a:t>
            </a:r>
          </a:p>
          <a:p>
            <a:r>
              <a:rPr lang="en-GB" dirty="0"/>
              <a:t>Long term memory- keep practicing</a:t>
            </a:r>
          </a:p>
          <a:p>
            <a:r>
              <a:rPr lang="en-GB" dirty="0"/>
              <a:t>PLEASE Read bed time stories POEMS and rhymes!</a:t>
            </a:r>
          </a:p>
        </p:txBody>
      </p:sp>
    </p:spTree>
    <p:extLst>
      <p:ext uri="{BB962C8B-B14F-4D97-AF65-F5344CB8AC3E}">
        <p14:creationId xmlns:p14="http://schemas.microsoft.com/office/powerpoint/2010/main" val="32323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6CFC6-B553-4EDB-BD50-05EBDA240C97}"/>
              </a:ext>
            </a:extLst>
          </p:cNvPr>
          <p:cNvSpPr>
            <a:spLocks noGrp="1"/>
          </p:cNvSpPr>
          <p:nvPr>
            <p:ph type="title"/>
          </p:nvPr>
        </p:nvSpPr>
        <p:spPr/>
        <p:txBody>
          <a:bodyPr/>
          <a:lstStyle/>
          <a:p>
            <a:r>
              <a:rPr lang="en-GB" dirty="0"/>
              <a:t>Vocabulary checklist- sorry….</a:t>
            </a:r>
          </a:p>
        </p:txBody>
      </p:sp>
      <p:sp>
        <p:nvSpPr>
          <p:cNvPr id="3" name="Content Placeholder 2">
            <a:extLst>
              <a:ext uri="{FF2B5EF4-FFF2-40B4-BE49-F238E27FC236}">
                <a16:creationId xmlns:a16="http://schemas.microsoft.com/office/drawing/2014/main" id="{103E796C-A7FE-412D-B5E6-16E8AB0FE8A4}"/>
              </a:ext>
            </a:extLst>
          </p:cNvPr>
          <p:cNvSpPr>
            <a:spLocks noGrp="1"/>
          </p:cNvSpPr>
          <p:nvPr>
            <p:ph idx="1"/>
          </p:nvPr>
        </p:nvSpPr>
        <p:spPr>
          <a:xfrm>
            <a:off x="1103312" y="2052918"/>
            <a:ext cx="10728229" cy="4195481"/>
          </a:xfrm>
        </p:spPr>
        <p:txBody>
          <a:bodyPr/>
          <a:lstStyle/>
          <a:p>
            <a:r>
              <a:rPr lang="en-GB" dirty="0"/>
              <a:t>Phoneme </a:t>
            </a:r>
          </a:p>
          <a:p>
            <a:r>
              <a:rPr lang="en-GB" dirty="0"/>
              <a:t>Grapheme</a:t>
            </a:r>
          </a:p>
          <a:p>
            <a:r>
              <a:rPr lang="en-GB" dirty="0"/>
              <a:t>Digraph </a:t>
            </a:r>
            <a:r>
              <a:rPr lang="en-GB" dirty="0" err="1"/>
              <a:t>e.g</a:t>
            </a:r>
            <a:r>
              <a:rPr lang="en-GB" dirty="0"/>
              <a:t> ck </a:t>
            </a:r>
            <a:r>
              <a:rPr lang="en-GB" dirty="0" err="1"/>
              <a:t>th</a:t>
            </a:r>
            <a:r>
              <a:rPr lang="en-GB" dirty="0"/>
              <a:t> </a:t>
            </a:r>
            <a:r>
              <a:rPr lang="en-GB" dirty="0" err="1"/>
              <a:t>sh</a:t>
            </a:r>
            <a:r>
              <a:rPr lang="en-GB" dirty="0"/>
              <a:t> </a:t>
            </a:r>
          </a:p>
          <a:p>
            <a:r>
              <a:rPr lang="en-GB" dirty="0"/>
              <a:t>Trigraph </a:t>
            </a:r>
            <a:r>
              <a:rPr lang="en-GB" dirty="0" err="1"/>
              <a:t>e.g</a:t>
            </a:r>
            <a:r>
              <a:rPr lang="en-GB" dirty="0"/>
              <a:t> </a:t>
            </a:r>
            <a:r>
              <a:rPr lang="en-GB" dirty="0" err="1"/>
              <a:t>igh</a:t>
            </a:r>
            <a:r>
              <a:rPr lang="en-GB" dirty="0"/>
              <a:t> </a:t>
            </a:r>
          </a:p>
          <a:p>
            <a:r>
              <a:rPr lang="en-GB" dirty="0"/>
              <a:t>GPC- Grapheme/ Phoneme/Correspondence</a:t>
            </a:r>
          </a:p>
          <a:p>
            <a:r>
              <a:rPr lang="en-GB" dirty="0"/>
              <a:t>Tricky words</a:t>
            </a:r>
          </a:p>
          <a:p>
            <a:r>
              <a:rPr lang="en-GB" dirty="0"/>
              <a:t>Sounding out</a:t>
            </a:r>
          </a:p>
          <a:p>
            <a:r>
              <a:rPr lang="en-GB" dirty="0"/>
              <a:t>Blending – Oral blending/ Blending in your head</a:t>
            </a:r>
          </a:p>
          <a:p>
            <a:r>
              <a:rPr lang="en-GB" dirty="0"/>
              <a:t>Prosody- reading naturally and with expression</a:t>
            </a:r>
          </a:p>
        </p:txBody>
      </p:sp>
    </p:spTree>
    <p:extLst>
      <p:ext uri="{BB962C8B-B14F-4D97-AF65-F5344CB8AC3E}">
        <p14:creationId xmlns:p14="http://schemas.microsoft.com/office/powerpoint/2010/main" val="453355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0EBFF-45CD-4228-AAD9-0B7E68E94C66}"/>
              </a:ext>
            </a:extLst>
          </p:cNvPr>
          <p:cNvSpPr>
            <a:spLocks noGrp="1"/>
          </p:cNvSpPr>
          <p:nvPr>
            <p:ph type="ctrTitle"/>
          </p:nvPr>
        </p:nvSpPr>
        <p:spPr>
          <a:xfrm>
            <a:off x="834887" y="2177677"/>
            <a:ext cx="10501657" cy="3329581"/>
          </a:xfrm>
        </p:spPr>
        <p:txBody>
          <a:bodyPr>
            <a:normAutofit fontScale="90000"/>
          </a:bodyPr>
          <a:lstStyle/>
          <a:p>
            <a:r>
              <a:rPr lang="en-GB" dirty="0"/>
              <a:t>Handouts to take home and keep close this year …..and moving into Year 1!...</a:t>
            </a:r>
            <a:br>
              <a:rPr lang="en-GB" sz="3200" dirty="0"/>
            </a:br>
            <a:r>
              <a:rPr lang="en-GB" sz="3200" dirty="0"/>
              <a:t>Questions?</a:t>
            </a:r>
            <a:br>
              <a:rPr lang="en-GB" dirty="0"/>
            </a:br>
            <a:endParaRPr lang="en-GB" dirty="0"/>
          </a:p>
        </p:txBody>
      </p:sp>
      <p:sp>
        <p:nvSpPr>
          <p:cNvPr id="3" name="Subtitle 2">
            <a:extLst>
              <a:ext uri="{FF2B5EF4-FFF2-40B4-BE49-F238E27FC236}">
                <a16:creationId xmlns:a16="http://schemas.microsoft.com/office/drawing/2014/main" id="{1289A5BC-C153-4BED-9C20-D1C6F1FDE508}"/>
              </a:ext>
            </a:extLst>
          </p:cNvPr>
          <p:cNvSpPr>
            <a:spLocks noGrp="1"/>
          </p:cNvSpPr>
          <p:nvPr>
            <p:ph type="subTitle" idx="1"/>
          </p:nvPr>
        </p:nvSpPr>
        <p:spPr>
          <a:xfrm>
            <a:off x="834887" y="4777380"/>
            <a:ext cx="9145726" cy="861420"/>
          </a:xfrm>
        </p:spPr>
        <p:txBody>
          <a:bodyPr>
            <a:noAutofit/>
          </a:bodyPr>
          <a:lstStyle/>
          <a:p>
            <a:pPr algn="l"/>
            <a:r>
              <a:rPr lang="en-GB" sz="1400" dirty="0"/>
              <a:t>Pronunciation guides Autumn Term (2)</a:t>
            </a:r>
          </a:p>
          <a:p>
            <a:pPr algn="l"/>
            <a:r>
              <a:rPr lang="en-GB" sz="1400" dirty="0"/>
              <a:t>How to form capital letters </a:t>
            </a:r>
          </a:p>
          <a:p>
            <a:pPr algn="l"/>
            <a:r>
              <a:rPr lang="en-GB" sz="1400" dirty="0"/>
              <a:t>Support for tricky words (3)</a:t>
            </a:r>
          </a:p>
          <a:p>
            <a:pPr algn="l"/>
            <a:r>
              <a:rPr lang="en-GB" sz="1400" dirty="0"/>
              <a:t>Programme overview Reception and Year 1</a:t>
            </a:r>
          </a:p>
        </p:txBody>
      </p:sp>
    </p:spTree>
    <p:extLst>
      <p:ext uri="{BB962C8B-B14F-4D97-AF65-F5344CB8AC3E}">
        <p14:creationId xmlns:p14="http://schemas.microsoft.com/office/powerpoint/2010/main" val="163424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118</TotalTime>
  <Words>664</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PHONIC EVENING 2024 Welcome  </vt:lpstr>
      <vt:lpstr>How do we say our sounds (phonemes) in class? </vt:lpstr>
      <vt:lpstr>How do we teach tricky words?  </vt:lpstr>
      <vt:lpstr>Sounding out/Blending/ Reading with your child</vt:lpstr>
      <vt:lpstr>The 4 P’s Pace- encourage fluency from the beginning  Practice – 10 mins a night  Participation – choose your time carefully! Parents – Read for pleasure!!!!</vt:lpstr>
      <vt:lpstr>Vocabulary checklist- sorry….</vt:lpstr>
      <vt:lpstr>Handouts to take home and keep close this year …..and moving into Year 1!...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 EVENING</dc:title>
  <dc:creator>Deborah Hayman</dc:creator>
  <cp:lastModifiedBy>Lisa Davies</cp:lastModifiedBy>
  <cp:revision>28</cp:revision>
  <dcterms:created xsi:type="dcterms:W3CDTF">2024-10-04T05:55:12Z</dcterms:created>
  <dcterms:modified xsi:type="dcterms:W3CDTF">2024-11-06T17:45:56Z</dcterms:modified>
</cp:coreProperties>
</file>